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964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BB0A7C-D3E9-41BB-A2CB-993480D35C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2F6A1-4017-4991-8375-1DE7B017EE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320CF-3838-40C0-BE84-2789385AC4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ABF1B-3068-474F-A82B-1C06805C13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24468-6D27-4126-BC1A-41EE3FE093B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988987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F840F-3602-4CD1-BA40-7196598262C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993353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3" y="333756"/>
            <a:ext cx="12192000" cy="100888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" y="274320"/>
            <a:ext cx="928116" cy="113537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90575" y="1466976"/>
            <a:ext cx="5428615" cy="4745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3" y="333756"/>
            <a:ext cx="12192000" cy="10088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29862" y="365505"/>
            <a:ext cx="4732274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6054" y="1629866"/>
            <a:ext cx="10819891" cy="3983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3.jp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3.jp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2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2.png"/><Relationship Id="rId2" Type="http://schemas.openxmlformats.org/officeDocument/2006/relationships/image" Target="../media/image38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g"/><Relationship Id="rId11" Type="http://schemas.openxmlformats.org/officeDocument/2006/relationships/image" Target="../media/image46.png"/><Relationship Id="rId5" Type="http://schemas.openxmlformats.org/officeDocument/2006/relationships/image" Target="../media/image41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3.jpg"/><Relationship Id="rId4" Type="http://schemas.openxmlformats.org/officeDocument/2006/relationships/image" Target="../media/image55.png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.jpg"/><Relationship Id="rId7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2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2.pn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12" Type="http://schemas.openxmlformats.org/officeDocument/2006/relationships/image" Target="../media/image5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3.jpg"/><Relationship Id="rId9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2.png"/><Relationship Id="rId4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png"/><Relationship Id="rId7" Type="http://schemas.openxmlformats.org/officeDocument/2006/relationships/image" Target="../media/image8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2.png"/><Relationship Id="rId4" Type="http://schemas.openxmlformats.org/officeDocument/2006/relationships/image" Target="../media/image83.png"/><Relationship Id="rId9" Type="http://schemas.openxmlformats.org/officeDocument/2006/relationships/image" Target="../media/image88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215" y="405384"/>
            <a:ext cx="1245108" cy="1562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25217" y="2009394"/>
            <a:ext cx="7566659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ambria"/>
                <a:cs typeface="Cambria"/>
              </a:rPr>
              <a:t>PERAN</a:t>
            </a:r>
            <a:r>
              <a:rPr sz="3200" b="1" spc="-40" dirty="0">
                <a:latin typeface="Cambria"/>
                <a:cs typeface="Cambria"/>
              </a:rPr>
              <a:t> </a:t>
            </a:r>
            <a:r>
              <a:rPr sz="3200" b="1" dirty="0">
                <a:latin typeface="Cambria"/>
                <a:cs typeface="Cambria"/>
              </a:rPr>
              <a:t>KECAMATAN</a:t>
            </a:r>
            <a:r>
              <a:rPr sz="3200" b="1" spc="-20" dirty="0">
                <a:latin typeface="Cambria"/>
                <a:cs typeface="Cambria"/>
              </a:rPr>
              <a:t> </a:t>
            </a:r>
            <a:r>
              <a:rPr sz="3200" b="1" dirty="0">
                <a:latin typeface="Cambria"/>
                <a:cs typeface="Cambria"/>
              </a:rPr>
              <a:t>DALAM</a:t>
            </a:r>
            <a:endParaRPr sz="320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</a:pPr>
            <a:r>
              <a:rPr sz="3200" b="1" dirty="0">
                <a:latin typeface="Cambria"/>
                <a:cs typeface="Cambria"/>
              </a:rPr>
              <a:t>TATA KELOLA PEMERINTAHAN DESA </a:t>
            </a:r>
            <a:r>
              <a:rPr sz="3200" b="1" spc="5" dirty="0">
                <a:latin typeface="Cambria"/>
                <a:cs typeface="Cambria"/>
              </a:rPr>
              <a:t> </a:t>
            </a:r>
            <a:r>
              <a:rPr sz="3200" b="1" spc="-5" dirty="0">
                <a:latin typeface="Cambria"/>
                <a:cs typeface="Cambria"/>
              </a:rPr>
              <a:t>MELALUI MODEL </a:t>
            </a:r>
            <a:r>
              <a:rPr sz="3200" b="1" dirty="0">
                <a:latin typeface="Cambria"/>
                <a:cs typeface="Cambria"/>
              </a:rPr>
              <a:t>PENGUATAN PEMBINA </a:t>
            </a:r>
            <a:r>
              <a:rPr sz="3200" b="1" spc="-690" dirty="0">
                <a:latin typeface="Cambria"/>
                <a:cs typeface="Cambria"/>
              </a:rPr>
              <a:t> </a:t>
            </a:r>
            <a:r>
              <a:rPr sz="3200" b="1" spc="-5" dirty="0">
                <a:latin typeface="Cambria"/>
                <a:cs typeface="Cambria"/>
              </a:rPr>
              <a:t>TEKNIS</a:t>
            </a:r>
            <a:r>
              <a:rPr sz="3200" b="1" spc="-15" dirty="0">
                <a:latin typeface="Cambria"/>
                <a:cs typeface="Cambria"/>
              </a:rPr>
              <a:t> </a:t>
            </a:r>
            <a:r>
              <a:rPr sz="3200" b="1" dirty="0">
                <a:latin typeface="Cambria"/>
                <a:cs typeface="Cambria"/>
              </a:rPr>
              <a:t>PEMERINTAHAN</a:t>
            </a:r>
            <a:r>
              <a:rPr sz="3200" b="1" spc="-10" dirty="0">
                <a:latin typeface="Cambria"/>
                <a:cs typeface="Cambria"/>
              </a:rPr>
              <a:t> </a:t>
            </a:r>
            <a:r>
              <a:rPr sz="3200" b="1" dirty="0">
                <a:latin typeface="Cambria"/>
                <a:cs typeface="Cambria"/>
              </a:rPr>
              <a:t>DESA</a:t>
            </a:r>
            <a:r>
              <a:rPr sz="3200" b="1" spc="-20" dirty="0">
                <a:latin typeface="Cambria"/>
                <a:cs typeface="Cambria"/>
              </a:rPr>
              <a:t> </a:t>
            </a:r>
            <a:r>
              <a:rPr sz="3200" b="1" spc="-5" dirty="0">
                <a:latin typeface="Cambria"/>
                <a:cs typeface="Cambria"/>
              </a:rPr>
              <a:t>(P-PTPD)</a:t>
            </a:r>
            <a:endParaRPr sz="3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667" y="256031"/>
            <a:ext cx="911352" cy="11719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96389" y="573100"/>
            <a:ext cx="46361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TUJUAN</a:t>
            </a:r>
            <a:r>
              <a:rPr sz="3200" spc="-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PEMBELAJARAN</a:t>
            </a:r>
            <a:endParaRPr sz="3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8926" y="1974595"/>
            <a:ext cx="23361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95"/>
              </a:spcBef>
              <a:tabLst>
                <a:tab pos="527685" algn="l"/>
              </a:tabLst>
            </a:pPr>
            <a:r>
              <a:rPr sz="2800" spc="-10" dirty="0">
                <a:latin typeface="Cambria"/>
                <a:cs typeface="Cambria"/>
              </a:rPr>
              <a:t>1</a:t>
            </a:r>
            <a:r>
              <a:rPr sz="2800" spc="-5" dirty="0">
                <a:latin typeface="Cambria"/>
                <a:cs typeface="Cambria"/>
              </a:rPr>
              <a:t>.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10" dirty="0">
                <a:latin typeface="Cambria"/>
                <a:cs typeface="Cambria"/>
              </a:rPr>
              <a:t>Menge</a:t>
            </a:r>
            <a:r>
              <a:rPr sz="2800" dirty="0">
                <a:latin typeface="Cambria"/>
                <a:cs typeface="Cambria"/>
              </a:rPr>
              <a:t>t</a:t>
            </a:r>
            <a:r>
              <a:rPr sz="2800" spc="-10" dirty="0">
                <a:latin typeface="Cambria"/>
                <a:cs typeface="Cambria"/>
              </a:rPr>
              <a:t>ah</a:t>
            </a:r>
            <a:r>
              <a:rPr sz="2800" spc="5" dirty="0">
                <a:latin typeface="Cambria"/>
                <a:cs typeface="Cambria"/>
              </a:rPr>
              <a:t>u</a:t>
            </a:r>
            <a:r>
              <a:rPr sz="2800" spc="-5" dirty="0">
                <a:latin typeface="Cambria"/>
                <a:cs typeface="Cambria"/>
              </a:rPr>
              <a:t>i  </a:t>
            </a:r>
            <a:r>
              <a:rPr sz="2800" spc="-10" dirty="0">
                <a:latin typeface="Cambria"/>
                <a:cs typeface="Cambria"/>
              </a:rPr>
              <a:t>pembinaan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8936" y="1974595"/>
            <a:ext cx="296989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4150">
              <a:lnSpc>
                <a:spcPct val="100000"/>
              </a:lnSpc>
              <a:spcBef>
                <a:spcPts val="95"/>
              </a:spcBef>
              <a:tabLst>
                <a:tab pos="982980" algn="l"/>
                <a:tab pos="1256030" algn="l"/>
              </a:tabLst>
            </a:pPr>
            <a:r>
              <a:rPr sz="2800" spc="-5" dirty="0">
                <a:latin typeface="Cambria"/>
                <a:cs typeface="Cambria"/>
              </a:rPr>
              <a:t>dan		</a:t>
            </a:r>
            <a:r>
              <a:rPr sz="2800" spc="-10" dirty="0">
                <a:latin typeface="Cambria"/>
                <a:cs typeface="Cambria"/>
              </a:rPr>
              <a:t>mem</a:t>
            </a:r>
            <a:r>
              <a:rPr sz="2800" spc="-20" dirty="0">
                <a:latin typeface="Cambria"/>
                <a:cs typeface="Cambria"/>
              </a:rPr>
              <a:t>a</a:t>
            </a:r>
            <a:r>
              <a:rPr sz="2800" spc="-5" dirty="0">
                <a:latin typeface="Cambria"/>
                <a:cs typeface="Cambria"/>
              </a:rPr>
              <a:t>ha</a:t>
            </a:r>
            <a:r>
              <a:rPr sz="2800" dirty="0">
                <a:latin typeface="Cambria"/>
                <a:cs typeface="Cambria"/>
              </a:rPr>
              <a:t>m</a:t>
            </a:r>
            <a:r>
              <a:rPr sz="2800" spc="-5" dirty="0">
                <a:latin typeface="Cambria"/>
                <a:cs typeface="Cambria"/>
              </a:rPr>
              <a:t>i  dan	</a:t>
            </a:r>
            <a:r>
              <a:rPr sz="2800" spc="-15" dirty="0">
                <a:latin typeface="Cambria"/>
                <a:cs typeface="Cambria"/>
              </a:rPr>
              <a:t>pengawasan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98485" y="1974595"/>
            <a:ext cx="26123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7325">
              <a:lnSpc>
                <a:spcPct val="100000"/>
              </a:lnSpc>
              <a:spcBef>
                <a:spcPts val="95"/>
              </a:spcBef>
              <a:tabLst>
                <a:tab pos="1533525" algn="l"/>
              </a:tabLst>
            </a:pPr>
            <a:r>
              <a:rPr sz="2800" spc="-25" dirty="0">
                <a:latin typeface="Cambria"/>
                <a:cs typeface="Cambria"/>
              </a:rPr>
              <a:t>d</a:t>
            </a:r>
            <a:r>
              <a:rPr sz="2800" spc="-10" dirty="0">
                <a:latin typeface="Cambria"/>
                <a:cs typeface="Cambria"/>
              </a:rPr>
              <a:t>asa</a:t>
            </a:r>
            <a:r>
              <a:rPr sz="2800" spc="-5" dirty="0">
                <a:latin typeface="Cambria"/>
                <a:cs typeface="Cambria"/>
              </a:rPr>
              <a:t>r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5" dirty="0">
                <a:latin typeface="Cambria"/>
                <a:cs typeface="Cambria"/>
              </a:rPr>
              <a:t>h</a:t>
            </a:r>
            <a:r>
              <a:rPr sz="2800" dirty="0">
                <a:latin typeface="Cambria"/>
                <a:cs typeface="Cambria"/>
              </a:rPr>
              <a:t>u</a:t>
            </a:r>
            <a:r>
              <a:rPr sz="2800" spc="-45" dirty="0">
                <a:latin typeface="Cambria"/>
                <a:cs typeface="Cambria"/>
              </a:rPr>
              <a:t>k</a:t>
            </a:r>
            <a:r>
              <a:rPr sz="2800" spc="-10" dirty="0">
                <a:latin typeface="Cambria"/>
                <a:cs typeface="Cambria"/>
              </a:rPr>
              <a:t>um  p</a:t>
            </a:r>
            <a:r>
              <a:rPr sz="2800" dirty="0">
                <a:latin typeface="Cambria"/>
                <a:cs typeface="Cambria"/>
              </a:rPr>
              <a:t>e</a:t>
            </a:r>
            <a:r>
              <a:rPr sz="2800" spc="-55" dirty="0">
                <a:latin typeface="Cambria"/>
                <a:cs typeface="Cambria"/>
              </a:rPr>
              <a:t>n</a:t>
            </a:r>
            <a:r>
              <a:rPr sz="2800" spc="-70" dirty="0">
                <a:latin typeface="Cambria"/>
                <a:cs typeface="Cambria"/>
              </a:rPr>
              <a:t>y</a:t>
            </a:r>
            <a:r>
              <a:rPr sz="2800" spc="-5" dirty="0">
                <a:latin typeface="Cambria"/>
                <a:cs typeface="Cambria"/>
              </a:rPr>
              <a:t>elen</a:t>
            </a:r>
            <a:r>
              <a:rPr sz="2800" spc="5" dirty="0">
                <a:latin typeface="Cambria"/>
                <a:cs typeface="Cambria"/>
              </a:rPr>
              <a:t>g</a:t>
            </a:r>
            <a:r>
              <a:rPr sz="2800" spc="-35" dirty="0">
                <a:latin typeface="Cambria"/>
                <a:cs typeface="Cambria"/>
              </a:rPr>
              <a:t>g</a:t>
            </a:r>
            <a:r>
              <a:rPr sz="2800" spc="-10" dirty="0">
                <a:latin typeface="Cambria"/>
                <a:cs typeface="Cambria"/>
              </a:rPr>
              <a:t>a</a:t>
            </a:r>
            <a:r>
              <a:rPr sz="2800" spc="-60" dirty="0">
                <a:latin typeface="Cambria"/>
                <a:cs typeface="Cambria"/>
              </a:rPr>
              <a:t>r</a:t>
            </a:r>
            <a:r>
              <a:rPr sz="2800" spc="-10" dirty="0">
                <a:latin typeface="Cambria"/>
                <a:cs typeface="Cambria"/>
              </a:rPr>
              <a:t>a</a:t>
            </a:r>
            <a:r>
              <a:rPr sz="2800" spc="10" dirty="0">
                <a:latin typeface="Cambria"/>
                <a:cs typeface="Cambria"/>
              </a:rPr>
              <a:t>a</a:t>
            </a:r>
            <a:r>
              <a:rPr sz="2800" spc="-5" dirty="0">
                <a:latin typeface="Cambria"/>
                <a:cs typeface="Cambria"/>
              </a:rPr>
              <a:t>n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8926" y="2674397"/>
            <a:ext cx="8483600" cy="1184910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527685">
              <a:lnSpc>
                <a:spcPct val="100000"/>
              </a:lnSpc>
              <a:spcBef>
                <a:spcPts val="1305"/>
              </a:spcBef>
            </a:pPr>
            <a:r>
              <a:rPr sz="2800" spc="-5" dirty="0">
                <a:latin typeface="Cambria"/>
                <a:cs typeface="Cambria"/>
              </a:rPr>
              <a:t>pemerintahan</a:t>
            </a:r>
            <a:r>
              <a:rPr sz="2800" spc="-4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desa.</a:t>
            </a:r>
            <a:endParaRPr sz="2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527685" algn="l"/>
                <a:tab pos="2882265" algn="l"/>
                <a:tab pos="5234305" algn="l"/>
                <a:tab pos="7535545" algn="l"/>
              </a:tabLst>
            </a:pPr>
            <a:r>
              <a:rPr sz="2800" spc="-10" dirty="0">
                <a:latin typeface="Cambria"/>
                <a:cs typeface="Cambria"/>
              </a:rPr>
              <a:t>2</a:t>
            </a:r>
            <a:r>
              <a:rPr sz="2800" spc="-5" dirty="0">
                <a:latin typeface="Cambria"/>
                <a:cs typeface="Cambria"/>
              </a:rPr>
              <a:t>.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10" dirty="0">
                <a:latin typeface="Cambria"/>
                <a:cs typeface="Cambria"/>
              </a:rPr>
              <a:t>Mem</a:t>
            </a:r>
            <a:r>
              <a:rPr sz="2800" dirty="0">
                <a:latin typeface="Cambria"/>
                <a:cs typeface="Cambria"/>
              </a:rPr>
              <a:t>a</a:t>
            </a:r>
            <a:r>
              <a:rPr sz="2800" spc="-5" dirty="0">
                <a:latin typeface="Cambria"/>
                <a:cs typeface="Cambria"/>
              </a:rPr>
              <a:t>hami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70" dirty="0">
                <a:latin typeface="Cambria"/>
                <a:cs typeface="Cambria"/>
              </a:rPr>
              <a:t>k</a:t>
            </a:r>
            <a:r>
              <a:rPr sz="2800" spc="-15" dirty="0">
                <a:latin typeface="Cambria"/>
                <a:cs typeface="Cambria"/>
              </a:rPr>
              <a:t>e</a:t>
            </a:r>
            <a:r>
              <a:rPr sz="2800" spc="-5" dirty="0">
                <a:latin typeface="Cambria"/>
                <a:cs typeface="Cambria"/>
              </a:rPr>
              <a:t>dudu</a:t>
            </a:r>
            <a:r>
              <a:rPr sz="2800" spc="-30" dirty="0">
                <a:latin typeface="Cambria"/>
                <a:cs typeface="Cambria"/>
              </a:rPr>
              <a:t>k</a:t>
            </a:r>
            <a:r>
              <a:rPr sz="2800" spc="-10" dirty="0">
                <a:latin typeface="Cambria"/>
                <a:cs typeface="Cambria"/>
              </a:rPr>
              <a:t>a</a:t>
            </a:r>
            <a:r>
              <a:rPr sz="2800" spc="-5" dirty="0">
                <a:latin typeface="Cambria"/>
                <a:cs typeface="Cambria"/>
              </a:rPr>
              <a:t>n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60" dirty="0">
                <a:latin typeface="Cambria"/>
                <a:cs typeface="Cambria"/>
              </a:rPr>
              <a:t>k</a:t>
            </a:r>
            <a:r>
              <a:rPr sz="2800" spc="-5" dirty="0">
                <a:latin typeface="Cambria"/>
                <a:cs typeface="Cambria"/>
              </a:rPr>
              <a:t>ecamat</a:t>
            </a:r>
            <a:r>
              <a:rPr sz="2800" dirty="0">
                <a:latin typeface="Cambria"/>
                <a:cs typeface="Cambria"/>
              </a:rPr>
              <a:t>a</a:t>
            </a:r>
            <a:r>
              <a:rPr sz="2800" spc="-5" dirty="0">
                <a:latin typeface="Cambria"/>
                <a:cs typeface="Cambria"/>
              </a:rPr>
              <a:t>n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5" dirty="0">
                <a:latin typeface="Cambria"/>
                <a:cs typeface="Cambria"/>
              </a:rPr>
              <a:t>dal</a:t>
            </a:r>
            <a:r>
              <a:rPr sz="2800" spc="-20" dirty="0">
                <a:latin typeface="Cambria"/>
                <a:cs typeface="Cambria"/>
              </a:rPr>
              <a:t>a</a:t>
            </a:r>
            <a:r>
              <a:rPr sz="2800" spc="-5" dirty="0">
                <a:latin typeface="Cambria"/>
                <a:cs typeface="Cambria"/>
              </a:rPr>
              <a:t>m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28926" y="3680363"/>
            <a:ext cx="8485505" cy="1611630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527685">
              <a:lnSpc>
                <a:spcPct val="100000"/>
              </a:lnSpc>
              <a:spcBef>
                <a:spcPts val="1305"/>
              </a:spcBef>
            </a:pPr>
            <a:r>
              <a:rPr sz="2800" spc="-20" dirty="0">
                <a:latin typeface="Cambria"/>
                <a:cs typeface="Cambria"/>
              </a:rPr>
              <a:t>penyelenggaraan</a:t>
            </a:r>
            <a:r>
              <a:rPr sz="2800" spc="3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pemerintahan</a:t>
            </a:r>
            <a:r>
              <a:rPr sz="2800" spc="-1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desa.</a:t>
            </a:r>
            <a:endParaRPr sz="2800">
              <a:latin typeface="Cambria"/>
              <a:cs typeface="Cambria"/>
            </a:endParaRPr>
          </a:p>
          <a:p>
            <a:pPr marL="527685" marR="5080" indent="-515620">
              <a:lnSpc>
                <a:spcPct val="100000"/>
              </a:lnSpc>
              <a:spcBef>
                <a:spcPts val="1205"/>
              </a:spcBef>
              <a:tabLst>
                <a:tab pos="527685" algn="l"/>
              </a:tabLst>
            </a:pPr>
            <a:r>
              <a:rPr sz="2800" spc="-5" dirty="0">
                <a:latin typeface="Cambria"/>
                <a:cs typeface="Cambria"/>
              </a:rPr>
              <a:t>3.	Memahami</a:t>
            </a:r>
            <a:r>
              <a:rPr sz="2800" spc="190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Konsepsi</a:t>
            </a:r>
            <a:r>
              <a:rPr sz="2800" spc="185" dirty="0">
                <a:latin typeface="Cambria"/>
                <a:cs typeface="Cambria"/>
              </a:rPr>
              <a:t> </a:t>
            </a:r>
            <a:r>
              <a:rPr sz="2800" spc="-15" dirty="0">
                <a:latin typeface="Cambria"/>
                <a:cs typeface="Cambria"/>
              </a:rPr>
              <a:t>Pembina</a:t>
            </a:r>
            <a:r>
              <a:rPr sz="2800" spc="190" dirty="0">
                <a:latin typeface="Cambria"/>
                <a:cs typeface="Cambria"/>
              </a:rPr>
              <a:t> </a:t>
            </a:r>
            <a:r>
              <a:rPr sz="2800" spc="-45" dirty="0">
                <a:latin typeface="Cambria"/>
                <a:cs typeface="Cambria"/>
              </a:rPr>
              <a:t>Teknis</a:t>
            </a:r>
            <a:r>
              <a:rPr sz="2800" spc="175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Pemerintahan </a:t>
            </a:r>
            <a:r>
              <a:rPr sz="2800" spc="-60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Desa</a:t>
            </a:r>
            <a:r>
              <a:rPr sz="2800" spc="-2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(PTPD)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144" y="268224"/>
            <a:ext cx="975360" cy="11734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86814" y="485901"/>
            <a:ext cx="41605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C00000"/>
                </a:solidFill>
                <a:latin typeface="Cambria"/>
                <a:cs typeface="Cambria"/>
              </a:rPr>
              <a:t>OUTLINE</a:t>
            </a:r>
            <a:r>
              <a:rPr sz="3200" spc="-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PRESENTASI</a:t>
            </a:r>
            <a:endParaRPr sz="3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74698" y="2245867"/>
            <a:ext cx="35337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95"/>
              </a:spcBef>
              <a:tabLst>
                <a:tab pos="527685" algn="l"/>
                <a:tab pos="2638425" algn="l"/>
              </a:tabLst>
            </a:pPr>
            <a:r>
              <a:rPr sz="2800" spc="-5" dirty="0">
                <a:latin typeface="Cambria"/>
                <a:cs typeface="Cambria"/>
              </a:rPr>
              <a:t>1.	</a:t>
            </a:r>
            <a:r>
              <a:rPr sz="2800" spc="-10" dirty="0">
                <a:latin typeface="Cambria"/>
                <a:cs typeface="Cambria"/>
              </a:rPr>
              <a:t>Pembinaan	</a:t>
            </a:r>
            <a:r>
              <a:rPr sz="2800" spc="-5" dirty="0">
                <a:latin typeface="Cambria"/>
                <a:cs typeface="Cambria"/>
              </a:rPr>
              <a:t>dan </a:t>
            </a:r>
            <a:r>
              <a:rPr sz="280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pemerintahan</a:t>
            </a:r>
            <a:r>
              <a:rPr sz="2800" spc="-7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desa.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80735" y="2245867"/>
            <a:ext cx="19018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mbria"/>
                <a:cs typeface="Cambria"/>
              </a:rPr>
              <a:t>pengawasan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68514" y="2245867"/>
            <a:ext cx="26092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mbria"/>
                <a:cs typeface="Cambria"/>
              </a:rPr>
              <a:t>penyelenggaraan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74698" y="3175203"/>
            <a:ext cx="55651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7685" algn="l"/>
                <a:tab pos="2615565" algn="l"/>
                <a:tab pos="4616450" algn="l"/>
              </a:tabLst>
            </a:pPr>
            <a:r>
              <a:rPr sz="2800" spc="-5" dirty="0">
                <a:latin typeface="Cambria"/>
                <a:cs typeface="Cambria"/>
              </a:rPr>
              <a:t>2.	</a:t>
            </a:r>
            <a:r>
              <a:rPr sz="2800" spc="-15" dirty="0">
                <a:latin typeface="Cambria"/>
                <a:cs typeface="Cambria"/>
              </a:rPr>
              <a:t>Kedudukan	</a:t>
            </a:r>
            <a:r>
              <a:rPr sz="2800" spc="-10" dirty="0">
                <a:latin typeface="Cambria"/>
                <a:cs typeface="Cambria"/>
              </a:rPr>
              <a:t>kecamatan	dalam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70038" y="3175203"/>
            <a:ext cx="26085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mbria"/>
                <a:cs typeface="Cambria"/>
              </a:rPr>
              <a:t>penyelenggaraan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74698" y="3525672"/>
            <a:ext cx="3594735" cy="145859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527685">
              <a:lnSpc>
                <a:spcPct val="100000"/>
              </a:lnSpc>
              <a:spcBef>
                <a:spcPts val="700"/>
              </a:spcBef>
            </a:pPr>
            <a:r>
              <a:rPr sz="2800" spc="-5" dirty="0">
                <a:latin typeface="Cambria"/>
                <a:cs typeface="Cambria"/>
              </a:rPr>
              <a:t>pemerintahan</a:t>
            </a:r>
            <a:r>
              <a:rPr sz="2800" spc="-4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desa.</a:t>
            </a:r>
            <a:endParaRPr sz="2800">
              <a:latin typeface="Cambria"/>
              <a:cs typeface="Cambria"/>
            </a:endParaRPr>
          </a:p>
          <a:p>
            <a:pPr marL="527685" marR="5080" indent="-515620">
              <a:lnSpc>
                <a:spcPct val="100000"/>
              </a:lnSpc>
              <a:spcBef>
                <a:spcPts val="600"/>
              </a:spcBef>
              <a:tabLst>
                <a:tab pos="527685" algn="l"/>
                <a:tab pos="2252980" algn="l"/>
              </a:tabLst>
            </a:pPr>
            <a:r>
              <a:rPr sz="2800" spc="-10" dirty="0">
                <a:latin typeface="Cambria"/>
                <a:cs typeface="Cambria"/>
              </a:rPr>
              <a:t>3</a:t>
            </a:r>
            <a:r>
              <a:rPr sz="2800" spc="-5" dirty="0">
                <a:latin typeface="Cambria"/>
                <a:cs typeface="Cambria"/>
              </a:rPr>
              <a:t>.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65" dirty="0">
                <a:latin typeface="Cambria"/>
                <a:cs typeface="Cambria"/>
              </a:rPr>
              <a:t>K</a:t>
            </a:r>
            <a:r>
              <a:rPr sz="2800" spc="-5" dirty="0">
                <a:latin typeface="Cambria"/>
                <a:cs typeface="Cambria"/>
              </a:rPr>
              <a:t>onse</a:t>
            </a:r>
            <a:r>
              <a:rPr sz="2800" dirty="0">
                <a:latin typeface="Cambria"/>
                <a:cs typeface="Cambria"/>
              </a:rPr>
              <a:t>p</a:t>
            </a:r>
            <a:r>
              <a:rPr sz="2800" spc="-5" dirty="0">
                <a:latin typeface="Cambria"/>
                <a:cs typeface="Cambria"/>
              </a:rPr>
              <a:t>si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60" dirty="0">
                <a:latin typeface="Cambria"/>
                <a:cs typeface="Cambria"/>
              </a:rPr>
              <a:t>P</a:t>
            </a:r>
            <a:r>
              <a:rPr sz="2800" spc="-5" dirty="0">
                <a:latin typeface="Cambria"/>
                <a:cs typeface="Cambria"/>
              </a:rPr>
              <a:t>em</a:t>
            </a:r>
            <a:r>
              <a:rPr sz="2800" dirty="0">
                <a:latin typeface="Cambria"/>
                <a:cs typeface="Cambria"/>
              </a:rPr>
              <a:t>b</a:t>
            </a:r>
            <a:r>
              <a:rPr sz="2800" spc="-5" dirty="0">
                <a:latin typeface="Cambria"/>
                <a:cs typeface="Cambria"/>
              </a:rPr>
              <a:t>i</a:t>
            </a:r>
            <a:r>
              <a:rPr sz="2800" spc="-15" dirty="0">
                <a:latin typeface="Cambria"/>
                <a:cs typeface="Cambria"/>
              </a:rPr>
              <a:t>n</a:t>
            </a:r>
            <a:r>
              <a:rPr sz="2800" spc="-5" dirty="0">
                <a:latin typeface="Cambria"/>
                <a:cs typeface="Cambria"/>
              </a:rPr>
              <a:t>a  </a:t>
            </a:r>
            <a:r>
              <a:rPr sz="2800" spc="-10" dirty="0">
                <a:latin typeface="Cambria"/>
                <a:cs typeface="Cambria"/>
              </a:rPr>
              <a:t>(PTPD)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1632" y="4105402"/>
            <a:ext cx="45878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49375" algn="l"/>
                <a:tab pos="3839845" algn="l"/>
              </a:tabLst>
            </a:pPr>
            <a:r>
              <a:rPr sz="2800" spc="-235" dirty="0">
                <a:latin typeface="Cambria"/>
                <a:cs typeface="Cambria"/>
              </a:rPr>
              <a:t>T</a:t>
            </a:r>
            <a:r>
              <a:rPr sz="2800" spc="-5" dirty="0">
                <a:latin typeface="Cambria"/>
                <a:cs typeface="Cambria"/>
              </a:rPr>
              <a:t>eknis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60" dirty="0">
                <a:latin typeface="Cambria"/>
                <a:cs typeface="Cambria"/>
              </a:rPr>
              <a:t>P</a:t>
            </a:r>
            <a:r>
              <a:rPr sz="2800" spc="-5" dirty="0">
                <a:latin typeface="Cambria"/>
                <a:cs typeface="Cambria"/>
              </a:rPr>
              <a:t>em</a:t>
            </a:r>
            <a:r>
              <a:rPr sz="2800" dirty="0">
                <a:latin typeface="Cambria"/>
                <a:cs typeface="Cambria"/>
              </a:rPr>
              <a:t>e</a:t>
            </a:r>
            <a:r>
              <a:rPr sz="2800" spc="-5" dirty="0">
                <a:latin typeface="Cambria"/>
                <a:cs typeface="Cambria"/>
              </a:rPr>
              <a:t>r</a:t>
            </a:r>
            <a:r>
              <a:rPr sz="2800" spc="-20" dirty="0">
                <a:latin typeface="Cambria"/>
                <a:cs typeface="Cambria"/>
              </a:rPr>
              <a:t>i</a:t>
            </a:r>
            <a:r>
              <a:rPr sz="2800" spc="-10" dirty="0">
                <a:latin typeface="Cambria"/>
                <a:cs typeface="Cambria"/>
              </a:rPr>
              <a:t>nta</a:t>
            </a:r>
            <a:r>
              <a:rPr sz="2800" dirty="0">
                <a:latin typeface="Cambria"/>
                <a:cs typeface="Cambria"/>
              </a:rPr>
              <a:t>h</a:t>
            </a:r>
            <a:r>
              <a:rPr sz="2800" spc="-10" dirty="0">
                <a:latin typeface="Cambria"/>
                <a:cs typeface="Cambria"/>
              </a:rPr>
              <a:t>a</a:t>
            </a:r>
            <a:r>
              <a:rPr sz="2800" spc="-5" dirty="0">
                <a:latin typeface="Cambria"/>
                <a:cs typeface="Cambria"/>
              </a:rPr>
              <a:t>n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5" dirty="0">
                <a:latin typeface="Cambria"/>
                <a:cs typeface="Cambria"/>
              </a:rPr>
              <a:t>Desa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860" y="364236"/>
            <a:ext cx="836676" cy="95554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037588" y="716280"/>
            <a:ext cx="4224655" cy="5425440"/>
            <a:chOff x="2037588" y="716280"/>
            <a:chExt cx="4224655" cy="542544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7588" y="2240280"/>
              <a:ext cx="4224528" cy="39014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3600" y="716280"/>
              <a:ext cx="3962400" cy="154228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567296" y="2029796"/>
            <a:ext cx="5010785" cy="283654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R="80010" algn="ctr">
              <a:lnSpc>
                <a:spcPct val="100000"/>
              </a:lnSpc>
              <a:spcBef>
                <a:spcPts val="894"/>
              </a:spcBef>
            </a:pPr>
            <a:r>
              <a:rPr sz="3200" spc="-25" dirty="0">
                <a:latin typeface="Trebuchet MS"/>
                <a:cs typeface="Trebuchet MS"/>
              </a:rPr>
              <a:t>CURAH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40" dirty="0">
                <a:latin typeface="Trebuchet MS"/>
                <a:cs typeface="Trebuchet MS"/>
              </a:rPr>
              <a:t>PENDAPAT</a:t>
            </a:r>
            <a:endParaRPr sz="3200">
              <a:latin typeface="Trebuchet MS"/>
              <a:cs typeface="Trebuchet MS"/>
            </a:endParaRPr>
          </a:p>
          <a:p>
            <a:pPr marL="12700" marR="5080" indent="1905" algn="ctr">
              <a:lnSpc>
                <a:spcPct val="100000"/>
              </a:lnSpc>
              <a:spcBef>
                <a:spcPts val="690"/>
              </a:spcBef>
              <a:tabLst>
                <a:tab pos="2261235" algn="l"/>
              </a:tabLst>
            </a:pPr>
            <a:r>
              <a:rPr sz="2800" spc="-10" dirty="0">
                <a:latin typeface="Cambria"/>
                <a:cs typeface="Cambria"/>
              </a:rPr>
              <a:t>menceritakan	pengalaman </a:t>
            </a:r>
            <a:r>
              <a:rPr sz="2800" spc="-5" dirty="0">
                <a:latin typeface="Cambria"/>
                <a:cs typeface="Cambria"/>
              </a:rPr>
              <a:t>dan </a:t>
            </a:r>
            <a:r>
              <a:rPr sz="2800" dirty="0">
                <a:latin typeface="Cambria"/>
                <a:cs typeface="Cambria"/>
              </a:rPr>
              <a:t> </a:t>
            </a:r>
            <a:r>
              <a:rPr sz="2800" spc="-20" dirty="0">
                <a:latin typeface="Cambria"/>
                <a:cs typeface="Cambria"/>
              </a:rPr>
              <a:t>pendapatnya</a:t>
            </a:r>
            <a:r>
              <a:rPr sz="2800" spc="5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tentang</a:t>
            </a:r>
            <a:r>
              <a:rPr sz="280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pembinaan </a:t>
            </a:r>
            <a:r>
              <a:rPr sz="2800" spc="-600" dirty="0">
                <a:latin typeface="Cambria"/>
                <a:cs typeface="Cambria"/>
              </a:rPr>
              <a:t> </a:t>
            </a:r>
            <a:r>
              <a:rPr sz="2800" spc="-20" dirty="0">
                <a:latin typeface="Cambria"/>
                <a:cs typeface="Cambria"/>
              </a:rPr>
              <a:t>penyelenggaraan</a:t>
            </a:r>
            <a:r>
              <a:rPr sz="2800" spc="2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pemerintahan </a:t>
            </a:r>
            <a:r>
              <a:rPr sz="280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desa</a:t>
            </a:r>
            <a:r>
              <a:rPr sz="2800" spc="-2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setelah</a:t>
            </a:r>
            <a:r>
              <a:rPr sz="2800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terbitnya</a:t>
            </a:r>
            <a:r>
              <a:rPr sz="280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UU</a:t>
            </a:r>
            <a:r>
              <a:rPr sz="2800" spc="-1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No.6 </a:t>
            </a:r>
            <a:r>
              <a:rPr sz="280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tahun</a:t>
            </a:r>
            <a:r>
              <a:rPr sz="2800" spc="-1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2014!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860" y="364236"/>
            <a:ext cx="836676" cy="95554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17141" y="393268"/>
            <a:ext cx="7127240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PEMBINAAN DAN PENGAWASAN </a:t>
            </a:r>
            <a:r>
              <a:rPr sz="28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PENYELENGGARAAN</a:t>
            </a:r>
            <a:r>
              <a:rPr sz="2800" spc="-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PEMERINTAHAN</a:t>
            </a:r>
            <a:r>
              <a:rPr sz="2800" spc="-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DESA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44574" y="1649730"/>
            <a:ext cx="9464040" cy="40652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400" spc="-30" dirty="0">
                <a:latin typeface="Cambria"/>
                <a:cs typeface="Cambria"/>
              </a:rPr>
              <a:t>DASAR</a:t>
            </a:r>
            <a:r>
              <a:rPr sz="2400" spc="-3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HUKUM</a:t>
            </a:r>
            <a:endParaRPr sz="2400">
              <a:latin typeface="Cambria"/>
              <a:cs typeface="Cambria"/>
            </a:endParaRPr>
          </a:p>
          <a:p>
            <a:pPr marL="355600" marR="6350" indent="-342900" algn="just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spc="-10" dirty="0">
                <a:latin typeface="Cambria"/>
                <a:cs typeface="Cambria"/>
              </a:rPr>
              <a:t>Pasal</a:t>
            </a:r>
            <a:r>
              <a:rPr sz="2400" spc="-5" dirty="0">
                <a:latin typeface="Cambria"/>
                <a:cs typeface="Cambria"/>
              </a:rPr>
              <a:t> 209</a:t>
            </a:r>
            <a:r>
              <a:rPr sz="2400" dirty="0">
                <a:latin typeface="Cambria"/>
                <a:cs typeface="Cambria"/>
              </a:rPr>
              <a:t> dan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Pasal</a:t>
            </a:r>
            <a:r>
              <a:rPr sz="2400" spc="-5" dirty="0">
                <a:latin typeface="Cambria"/>
                <a:cs typeface="Cambria"/>
              </a:rPr>
              <a:t> 225,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Undang-Undang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Nomor</a:t>
            </a:r>
            <a:r>
              <a:rPr sz="2400" dirty="0">
                <a:latin typeface="Cambria"/>
                <a:cs typeface="Cambria"/>
              </a:rPr>
              <a:t> 23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tahun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2014 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tentang</a:t>
            </a:r>
            <a:r>
              <a:rPr sz="2400" spc="-2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Pemerintahan</a:t>
            </a:r>
            <a:r>
              <a:rPr sz="2400" spc="-1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Daerah</a:t>
            </a:r>
            <a:endParaRPr sz="2400">
              <a:latin typeface="Cambria"/>
              <a:cs typeface="Cambria"/>
            </a:endParaRPr>
          </a:p>
          <a:p>
            <a:pPr marL="355600" indent="-342900" algn="just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spc="-15" dirty="0">
                <a:latin typeface="Cambria"/>
                <a:cs typeface="Cambria"/>
              </a:rPr>
              <a:t>Pasal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18,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pasal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19,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pasal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23,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pasal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112,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pasal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113,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pasal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114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dan</a:t>
            </a:r>
            <a:r>
              <a:rPr sz="2400" spc="8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pasal</a:t>
            </a:r>
            <a:endParaRPr sz="2400">
              <a:latin typeface="Cambria"/>
              <a:cs typeface="Cambria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mbria"/>
                <a:cs typeface="Cambria"/>
              </a:rPr>
              <a:t>115.</a:t>
            </a:r>
            <a:r>
              <a:rPr sz="2400" spc="-3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Undang-Undang</a:t>
            </a:r>
            <a:r>
              <a:rPr sz="2400" spc="-4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Nomor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6</a:t>
            </a:r>
            <a:r>
              <a:rPr sz="2400" spc="-1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tahun</a:t>
            </a:r>
            <a:r>
              <a:rPr sz="2400" spc="-1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2014</a:t>
            </a:r>
            <a:r>
              <a:rPr sz="2400" spc="-3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tentang</a:t>
            </a:r>
            <a:r>
              <a:rPr sz="2400" spc="-2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Desa</a:t>
            </a:r>
            <a:endParaRPr sz="2400">
              <a:latin typeface="Cambria"/>
              <a:cs typeface="Cambria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spc="-10" dirty="0">
                <a:latin typeface="Cambria"/>
                <a:cs typeface="Cambria"/>
              </a:rPr>
              <a:t>Pasal </a:t>
            </a:r>
            <a:r>
              <a:rPr sz="2400" dirty="0">
                <a:latin typeface="Cambria"/>
                <a:cs typeface="Cambria"/>
              </a:rPr>
              <a:t>10, </a:t>
            </a:r>
            <a:r>
              <a:rPr sz="2400" spc="-5" dirty="0">
                <a:latin typeface="Cambria"/>
                <a:cs typeface="Cambria"/>
              </a:rPr>
              <a:t>pasal </a:t>
            </a:r>
            <a:r>
              <a:rPr sz="2400" dirty="0">
                <a:latin typeface="Cambria"/>
                <a:cs typeface="Cambria"/>
              </a:rPr>
              <a:t>11, </a:t>
            </a:r>
            <a:r>
              <a:rPr sz="2400" spc="-5" dirty="0">
                <a:latin typeface="Cambria"/>
                <a:cs typeface="Cambria"/>
              </a:rPr>
              <a:t>pasal </a:t>
            </a:r>
            <a:r>
              <a:rPr sz="2400" dirty="0">
                <a:latin typeface="Cambria"/>
                <a:cs typeface="Cambria"/>
              </a:rPr>
              <a:t>12. </a:t>
            </a:r>
            <a:r>
              <a:rPr sz="2400" spc="-20" dirty="0">
                <a:latin typeface="Cambria"/>
                <a:cs typeface="Cambria"/>
              </a:rPr>
              <a:t>Peraturan </a:t>
            </a:r>
            <a:r>
              <a:rPr sz="2400" spc="-10" dirty="0">
                <a:latin typeface="Cambria"/>
                <a:cs typeface="Cambria"/>
              </a:rPr>
              <a:t>Pemerintah </a:t>
            </a:r>
            <a:r>
              <a:rPr sz="2400" spc="-5" dirty="0">
                <a:latin typeface="Cambria"/>
                <a:cs typeface="Cambria"/>
              </a:rPr>
              <a:t>Nomor 17 </a:t>
            </a:r>
            <a:r>
              <a:rPr sz="2400" spc="-45" dirty="0">
                <a:latin typeface="Cambria"/>
                <a:cs typeface="Cambria"/>
              </a:rPr>
              <a:t>Tahun </a:t>
            </a:r>
            <a:r>
              <a:rPr sz="2400" spc="-4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2018</a:t>
            </a:r>
            <a:r>
              <a:rPr sz="2400" spc="-4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tentang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Kecamatan</a:t>
            </a:r>
            <a:endParaRPr sz="2400">
              <a:latin typeface="Cambria"/>
              <a:cs typeface="Cambria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spc="-10" dirty="0">
                <a:latin typeface="Cambria"/>
                <a:cs typeface="Cambria"/>
              </a:rPr>
              <a:t>Pasal</a:t>
            </a:r>
            <a:r>
              <a:rPr sz="2400" spc="-5" dirty="0">
                <a:latin typeface="Cambria"/>
                <a:cs typeface="Cambria"/>
              </a:rPr>
              <a:t> 128,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pasal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129,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pasal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130</a:t>
            </a:r>
            <a:r>
              <a:rPr sz="2400" dirty="0">
                <a:latin typeface="Cambria"/>
                <a:cs typeface="Cambria"/>
              </a:rPr>
              <a:t> dan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pasal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131</a:t>
            </a:r>
            <a:r>
              <a:rPr sz="2400" dirty="0">
                <a:latin typeface="Cambria"/>
                <a:cs typeface="Cambria"/>
              </a:rPr>
              <a:t> serta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pasal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154 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20" dirty="0">
                <a:latin typeface="Cambria"/>
                <a:cs typeface="Cambria"/>
              </a:rPr>
              <a:t>Peraturan</a:t>
            </a:r>
            <a:r>
              <a:rPr sz="2400" spc="-1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Pemerintah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Nomor</a:t>
            </a:r>
            <a:r>
              <a:rPr sz="2400" dirty="0">
                <a:latin typeface="Cambria"/>
                <a:cs typeface="Cambria"/>
              </a:rPr>
              <a:t> 43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45" dirty="0">
                <a:latin typeface="Cambria"/>
                <a:cs typeface="Cambria"/>
              </a:rPr>
              <a:t>Tahun</a:t>
            </a:r>
            <a:r>
              <a:rPr sz="2400" spc="-4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2014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tentang</a:t>
            </a:r>
            <a:r>
              <a:rPr sz="2400" spc="-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Petunjuk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Pelaksanaan</a:t>
            </a:r>
            <a:r>
              <a:rPr sz="2400" spc="-2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Undang-Undang</a:t>
            </a:r>
            <a:r>
              <a:rPr sz="2400" spc="-3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Nomor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6</a:t>
            </a:r>
            <a:r>
              <a:rPr sz="2400" spc="-5" dirty="0">
                <a:latin typeface="Cambria"/>
                <a:cs typeface="Cambria"/>
              </a:rPr>
              <a:t> tahun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2014</a:t>
            </a:r>
            <a:r>
              <a:rPr sz="2400" spc="-2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tentang</a:t>
            </a:r>
            <a:r>
              <a:rPr sz="2400" spc="-2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Desa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068" y="51814"/>
            <a:ext cx="11897868" cy="67543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603" y="1426463"/>
            <a:ext cx="9947148" cy="51572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3859" y="364236"/>
            <a:ext cx="836676" cy="95554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17141" y="606628"/>
            <a:ext cx="33877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KEWENANGAN</a:t>
            </a:r>
            <a:r>
              <a:rPr sz="2800" spc="-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DESA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3212" y="3921252"/>
            <a:ext cx="1143000" cy="70561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860804" y="3069897"/>
            <a:ext cx="2049145" cy="512445"/>
            <a:chOff x="1860804" y="3069897"/>
            <a:chExt cx="2049145" cy="51244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4034" y="3069897"/>
              <a:ext cx="1031484" cy="1720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0804" y="3183623"/>
              <a:ext cx="2049018" cy="39853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964182" y="3008122"/>
            <a:ext cx="183578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Meningkatkan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kualitas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hidup </a:t>
            </a:r>
            <a:r>
              <a:rPr sz="1400" dirty="0">
                <a:latin typeface="Calibri"/>
                <a:cs typeface="Calibri"/>
              </a:rPr>
              <a:t>MANUSIA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5071" y="2479548"/>
            <a:ext cx="3011170" cy="1343025"/>
            <a:chOff x="195071" y="2479548"/>
            <a:chExt cx="3011170" cy="134302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9935" y="2924556"/>
              <a:ext cx="1749552" cy="8976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5071" y="2479548"/>
              <a:ext cx="3010662" cy="454913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860804" y="4110790"/>
            <a:ext cx="1489710" cy="725805"/>
            <a:chOff x="1860804" y="4110790"/>
            <a:chExt cx="1489710" cy="725805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84034" y="4110790"/>
              <a:ext cx="1031484" cy="1766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60804" y="4224515"/>
              <a:ext cx="1489709" cy="3985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60804" y="4437875"/>
              <a:ext cx="1480566" cy="39853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964182" y="4050284"/>
            <a:ext cx="126746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65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Meningkatkan 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KES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J</a:t>
            </a:r>
            <a:r>
              <a:rPr sz="1400" dirty="0">
                <a:latin typeface="Calibri"/>
                <a:cs typeface="Calibri"/>
              </a:rPr>
              <a:t>AH</a:t>
            </a:r>
            <a:r>
              <a:rPr sz="1400" spc="-5" dirty="0">
                <a:latin typeface="Calibri"/>
                <a:cs typeface="Calibri"/>
              </a:rPr>
              <a:t>TE</a:t>
            </a:r>
            <a:r>
              <a:rPr sz="1400" dirty="0">
                <a:latin typeface="Calibri"/>
                <a:cs typeface="Calibri"/>
              </a:rPr>
              <a:t>RAAN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Masyarakat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45947" y="4724400"/>
            <a:ext cx="2695575" cy="965200"/>
            <a:chOff x="345947" y="4724400"/>
            <a:chExt cx="2695575" cy="965200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5947" y="4724400"/>
              <a:ext cx="1557528" cy="9646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44039" y="5029187"/>
              <a:ext cx="1197102" cy="39853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44039" y="5242559"/>
              <a:ext cx="1066038" cy="398538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947164" y="5068061"/>
            <a:ext cx="9023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Me</a:t>
            </a:r>
            <a:r>
              <a:rPr sz="1400" spc="-1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g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dirty="0">
                <a:latin typeface="Calibri"/>
                <a:cs typeface="Calibri"/>
              </a:rPr>
              <a:t>ran</a:t>
            </a:r>
            <a:r>
              <a:rPr sz="1400" spc="-5" dirty="0">
                <a:latin typeface="Calibri"/>
                <a:cs typeface="Calibri"/>
              </a:rPr>
              <a:t>g</a:t>
            </a:r>
            <a:r>
              <a:rPr sz="1400" dirty="0">
                <a:latin typeface="Calibri"/>
                <a:cs typeface="Calibri"/>
              </a:rPr>
              <a:t>i  Kemiskinan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62750" y="2020316"/>
            <a:ext cx="18605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Times New Roman"/>
                <a:cs typeface="Times New Roman"/>
              </a:rPr>
              <a:t>A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62750" y="3122802"/>
            <a:ext cx="18605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Times New Roman"/>
                <a:cs typeface="Times New Roman"/>
              </a:rPr>
              <a:t>D</a:t>
            </a:r>
            <a:endParaRPr sz="1750">
              <a:latin typeface="Times New Roman"/>
              <a:cs typeface="Times New Roman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518403" y="2019300"/>
            <a:ext cx="2670048" cy="3153156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5617209" y="1571370"/>
            <a:ext cx="1320165" cy="40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100"/>
              </a:spcBef>
            </a:pPr>
            <a:r>
              <a:rPr sz="1200" b="1" spc="20" dirty="0">
                <a:latin typeface="Arial"/>
                <a:cs typeface="Arial"/>
              </a:rPr>
              <a:t>Pemenuhan </a:t>
            </a:r>
            <a:r>
              <a:rPr sz="1200" b="1" spc="25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Kebutuhan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Dasar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74233" y="5217922"/>
            <a:ext cx="2572385" cy="40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100"/>
              </a:spcBef>
            </a:pPr>
            <a:r>
              <a:rPr sz="1200" b="1" spc="15" dirty="0">
                <a:latin typeface="Arial"/>
                <a:cs typeface="Arial"/>
              </a:rPr>
              <a:t>Pengelolaan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25" dirty="0">
                <a:latin typeface="Arial"/>
                <a:cs typeface="Arial"/>
              </a:rPr>
              <a:t>SDA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dan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Lingkungan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Hidup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Berkelanjutan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22570" y="1498473"/>
            <a:ext cx="24511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b="1" dirty="0">
                <a:latin typeface="Calibri"/>
                <a:cs typeface="Calibri"/>
              </a:rPr>
              <a:t>1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59622" y="1898637"/>
            <a:ext cx="1108075" cy="1500505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280"/>
              </a:spcBef>
            </a:pPr>
            <a:r>
              <a:rPr sz="3400" b="1" spc="5" dirty="0">
                <a:latin typeface="Calibri"/>
                <a:cs typeface="Calibri"/>
              </a:rPr>
              <a:t>2</a:t>
            </a:r>
            <a:endParaRPr sz="3400">
              <a:latin typeface="Calibri"/>
              <a:cs typeface="Calibri"/>
            </a:endParaRPr>
          </a:p>
          <a:p>
            <a:pPr marL="12700" marR="5080">
              <a:lnSpc>
                <a:spcPct val="102800"/>
              </a:lnSpc>
              <a:spcBef>
                <a:spcPts val="420"/>
              </a:spcBef>
            </a:pPr>
            <a:r>
              <a:rPr sz="1200" b="1" spc="25" dirty="0">
                <a:latin typeface="Arial"/>
                <a:cs typeface="Arial"/>
              </a:rPr>
              <a:t>Pem</a:t>
            </a:r>
            <a:r>
              <a:rPr sz="1200" b="1" spc="15" dirty="0">
                <a:latin typeface="Arial"/>
                <a:cs typeface="Arial"/>
              </a:rPr>
              <a:t>bangunan  Sarana </a:t>
            </a:r>
            <a:r>
              <a:rPr sz="1200" b="1" spc="20" dirty="0">
                <a:latin typeface="Arial"/>
                <a:cs typeface="Arial"/>
              </a:rPr>
              <a:t>dan </a:t>
            </a:r>
            <a:r>
              <a:rPr sz="1200" b="1" spc="25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Prasarana </a:t>
            </a:r>
            <a:r>
              <a:rPr sz="1200" b="1" spc="20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Desa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78545" y="3329109"/>
            <a:ext cx="1194435" cy="123063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815"/>
              </a:spcBef>
            </a:pPr>
            <a:r>
              <a:rPr sz="3400" b="1" spc="5" dirty="0">
                <a:latin typeface="Calibri"/>
                <a:cs typeface="Calibri"/>
              </a:rPr>
              <a:t>3</a:t>
            </a:r>
            <a:endParaRPr sz="3400">
              <a:latin typeface="Calibri"/>
              <a:cs typeface="Calibri"/>
            </a:endParaRPr>
          </a:p>
          <a:p>
            <a:pPr marL="12700" marR="5080">
              <a:lnSpc>
                <a:spcPct val="102499"/>
              </a:lnSpc>
              <a:spcBef>
                <a:spcPts val="259"/>
              </a:spcBef>
            </a:pPr>
            <a:r>
              <a:rPr sz="1200" b="1" spc="20" dirty="0">
                <a:latin typeface="Arial"/>
                <a:cs typeface="Arial"/>
              </a:rPr>
              <a:t>Pengembang</a:t>
            </a:r>
            <a:r>
              <a:rPr sz="1200" b="1" spc="15" dirty="0">
                <a:latin typeface="Arial"/>
                <a:cs typeface="Arial"/>
              </a:rPr>
              <a:t>a</a:t>
            </a:r>
            <a:r>
              <a:rPr sz="1200" b="1" spc="10" dirty="0">
                <a:latin typeface="Arial"/>
                <a:cs typeface="Arial"/>
              </a:rPr>
              <a:t>n  </a:t>
            </a:r>
            <a:r>
              <a:rPr sz="1200" b="1" spc="15" dirty="0">
                <a:latin typeface="Arial"/>
                <a:cs typeface="Arial"/>
              </a:rPr>
              <a:t>Potensi </a:t>
            </a:r>
            <a:r>
              <a:rPr sz="1200" b="1" spc="20" dirty="0">
                <a:latin typeface="Arial"/>
                <a:cs typeface="Arial"/>
              </a:rPr>
              <a:t> Ekonomi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Lokal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69433" y="5099126"/>
            <a:ext cx="245110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00" b="1" spc="5" dirty="0">
                <a:latin typeface="Calibri"/>
                <a:cs typeface="Calibri"/>
              </a:rPr>
              <a:t>4</a:t>
            </a:r>
            <a:endParaRPr sz="3400">
              <a:latin typeface="Calibri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779473" y="1569654"/>
            <a:ext cx="2107009" cy="1876920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0188067" y="2046173"/>
            <a:ext cx="776605" cy="229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300" b="1" spc="-5" dirty="0">
                <a:latin typeface="Arial"/>
                <a:cs typeface="Arial"/>
              </a:rPr>
              <a:t>T</a:t>
            </a:r>
            <a:r>
              <a:rPr sz="1300" b="1" spc="15" dirty="0">
                <a:latin typeface="Arial"/>
                <a:cs typeface="Arial"/>
              </a:rPr>
              <a:t>aha</a:t>
            </a:r>
            <a:r>
              <a:rPr sz="1300" b="1" spc="20" dirty="0">
                <a:latin typeface="Arial"/>
                <a:cs typeface="Arial"/>
              </a:rPr>
              <a:t>p</a:t>
            </a:r>
            <a:r>
              <a:rPr sz="1300" b="1" spc="15" dirty="0">
                <a:latin typeface="Arial"/>
                <a:cs typeface="Arial"/>
              </a:rPr>
              <a:t>an: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188067" y="2248026"/>
            <a:ext cx="1251585" cy="6343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185420" algn="l"/>
              </a:tabLst>
            </a:pPr>
            <a:r>
              <a:rPr sz="1300" b="1" spc="15" dirty="0">
                <a:latin typeface="Arial"/>
                <a:cs typeface="Arial"/>
              </a:rPr>
              <a:t>Perencanaan</a:t>
            </a:r>
            <a:endParaRPr sz="13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185420" algn="l"/>
              </a:tabLst>
            </a:pPr>
            <a:r>
              <a:rPr sz="1300" b="1" spc="15" dirty="0">
                <a:latin typeface="Arial"/>
                <a:cs typeface="Arial"/>
              </a:rPr>
              <a:t>Pelaksanaan</a:t>
            </a:r>
            <a:endParaRPr sz="13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40"/>
              </a:spcBef>
              <a:buFont typeface="Arial MT"/>
              <a:buChar char="•"/>
              <a:tabLst>
                <a:tab pos="185420" algn="l"/>
              </a:tabLst>
            </a:pPr>
            <a:r>
              <a:rPr sz="1300" b="1" spc="15" dirty="0">
                <a:latin typeface="Arial"/>
                <a:cs typeface="Arial"/>
              </a:rPr>
              <a:t>Pengawasan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188067" y="4053662"/>
            <a:ext cx="1636395" cy="1610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latin typeface="Calibri"/>
                <a:cs typeface="Calibri"/>
              </a:rPr>
              <a:t>Mengedepankan 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Kebersamaan, </a:t>
            </a:r>
            <a:r>
              <a:rPr sz="1300" b="1" spc="-5" dirty="0">
                <a:latin typeface="Calibri"/>
                <a:cs typeface="Calibri"/>
              </a:rPr>
              <a:t> Kekeluargaan, 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Kegotongroyongan 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guna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mewujudkan 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Pengarusutamaan 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Perdamaian</a:t>
            </a:r>
            <a:r>
              <a:rPr sz="1300" b="1" spc="20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&amp;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Keadilan </a:t>
            </a:r>
            <a:r>
              <a:rPr sz="1300" b="1" spc="-280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Sosial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4959" y="2533345"/>
            <a:ext cx="27603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Segoe UI Light"/>
                <a:cs typeface="Segoe UI Light"/>
              </a:rPr>
              <a:t>TUJUAN</a:t>
            </a:r>
            <a:r>
              <a:rPr sz="1600" spc="-55" dirty="0">
                <a:latin typeface="Segoe UI Light"/>
                <a:cs typeface="Segoe UI Light"/>
              </a:rPr>
              <a:t> </a:t>
            </a:r>
            <a:r>
              <a:rPr sz="1600" dirty="0">
                <a:latin typeface="Segoe UI Light"/>
                <a:cs typeface="Segoe UI Light"/>
              </a:rPr>
              <a:t>PEMBANGUNAN</a:t>
            </a:r>
            <a:r>
              <a:rPr sz="1600" spc="-50" dirty="0">
                <a:latin typeface="Segoe UI Light"/>
                <a:cs typeface="Segoe UI Light"/>
              </a:rPr>
              <a:t> </a:t>
            </a:r>
            <a:r>
              <a:rPr sz="1600" spc="5" dirty="0">
                <a:latin typeface="Segoe UI Light"/>
                <a:cs typeface="Segoe UI Light"/>
              </a:rPr>
              <a:t>DESA</a:t>
            </a:r>
            <a:endParaRPr sz="1600">
              <a:latin typeface="Segoe UI Light"/>
              <a:cs typeface="Segoe UI Ligh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700018" y="3328415"/>
            <a:ext cx="1710689" cy="1153795"/>
          </a:xfrm>
          <a:custGeom>
            <a:avLst/>
            <a:gdLst/>
            <a:ahLst/>
            <a:cxnLst/>
            <a:rect l="l" t="t" r="r" b="b"/>
            <a:pathLst>
              <a:path w="1710689" h="1153795">
                <a:moveTo>
                  <a:pt x="1710182" y="288417"/>
                </a:moveTo>
                <a:lnTo>
                  <a:pt x="1421765" y="0"/>
                </a:lnTo>
                <a:lnTo>
                  <a:pt x="1421765" y="144145"/>
                </a:lnTo>
                <a:lnTo>
                  <a:pt x="957580" y="144145"/>
                </a:lnTo>
                <a:lnTo>
                  <a:pt x="908964" y="146456"/>
                </a:lnTo>
                <a:lnTo>
                  <a:pt x="861656" y="153250"/>
                </a:lnTo>
                <a:lnTo>
                  <a:pt x="815873" y="164312"/>
                </a:lnTo>
                <a:lnTo>
                  <a:pt x="771829" y="179438"/>
                </a:lnTo>
                <a:lnTo>
                  <a:pt x="729716" y="198412"/>
                </a:lnTo>
                <a:lnTo>
                  <a:pt x="689762" y="221005"/>
                </a:lnTo>
                <a:lnTo>
                  <a:pt x="652170" y="247040"/>
                </a:lnTo>
                <a:lnTo>
                  <a:pt x="617156" y="276275"/>
                </a:lnTo>
                <a:lnTo>
                  <a:pt x="584936" y="308508"/>
                </a:lnTo>
                <a:lnTo>
                  <a:pt x="555713" y="343535"/>
                </a:lnTo>
                <a:lnTo>
                  <a:pt x="529691" y="381127"/>
                </a:lnTo>
                <a:lnTo>
                  <a:pt x="507098" y="421093"/>
                </a:lnTo>
                <a:lnTo>
                  <a:pt x="488149" y="463207"/>
                </a:lnTo>
                <a:lnTo>
                  <a:pt x="473036" y="507276"/>
                </a:lnTo>
                <a:lnTo>
                  <a:pt x="461975" y="553059"/>
                </a:lnTo>
                <a:lnTo>
                  <a:pt x="455180" y="600367"/>
                </a:lnTo>
                <a:lnTo>
                  <a:pt x="452882" y="648970"/>
                </a:lnTo>
                <a:lnTo>
                  <a:pt x="452882" y="847674"/>
                </a:lnTo>
                <a:lnTo>
                  <a:pt x="0" y="847674"/>
                </a:lnTo>
                <a:lnTo>
                  <a:pt x="0" y="1153414"/>
                </a:lnTo>
                <a:lnTo>
                  <a:pt x="452882" y="1153414"/>
                </a:lnTo>
                <a:lnTo>
                  <a:pt x="452882" y="1153668"/>
                </a:lnTo>
                <a:lnTo>
                  <a:pt x="741299" y="1153668"/>
                </a:lnTo>
                <a:lnTo>
                  <a:pt x="741299" y="648970"/>
                </a:lnTo>
                <a:lnTo>
                  <a:pt x="747014" y="599363"/>
                </a:lnTo>
                <a:lnTo>
                  <a:pt x="763282" y="553834"/>
                </a:lnTo>
                <a:lnTo>
                  <a:pt x="788835" y="513676"/>
                </a:lnTo>
                <a:lnTo>
                  <a:pt x="822325" y="480187"/>
                </a:lnTo>
                <a:lnTo>
                  <a:pt x="862495" y="454672"/>
                </a:lnTo>
                <a:lnTo>
                  <a:pt x="907999" y="438404"/>
                </a:lnTo>
                <a:lnTo>
                  <a:pt x="957580" y="432689"/>
                </a:lnTo>
                <a:lnTo>
                  <a:pt x="1421765" y="432689"/>
                </a:lnTo>
                <a:lnTo>
                  <a:pt x="1421765" y="576834"/>
                </a:lnTo>
                <a:lnTo>
                  <a:pt x="1710182" y="288417"/>
                </a:lnTo>
                <a:close/>
              </a:path>
            </a:pathLst>
          </a:custGeom>
          <a:solidFill>
            <a:srgbClr val="212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267327" y="3106292"/>
            <a:ext cx="862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10" dirty="0">
                <a:latin typeface="Segoe UI Light"/>
                <a:cs typeface="Segoe UI Light"/>
              </a:rPr>
              <a:t>M</a:t>
            </a:r>
            <a:r>
              <a:rPr sz="1800" i="1" spc="5" dirty="0">
                <a:latin typeface="Segoe UI Light"/>
                <a:cs typeface="Segoe UI Light"/>
              </a:rPr>
              <a:t>E</a:t>
            </a:r>
            <a:r>
              <a:rPr sz="1800" i="1" spc="50" dirty="0">
                <a:latin typeface="Segoe UI Light"/>
                <a:cs typeface="Segoe UI Light"/>
              </a:rPr>
              <a:t>L</a:t>
            </a:r>
            <a:r>
              <a:rPr sz="1800" i="1" dirty="0">
                <a:latin typeface="Segoe UI Light"/>
                <a:cs typeface="Segoe UI Light"/>
              </a:rPr>
              <a:t>A</a:t>
            </a:r>
            <a:r>
              <a:rPr sz="1800" i="1" spc="-15" dirty="0">
                <a:latin typeface="Segoe UI Light"/>
                <a:cs typeface="Segoe UI Light"/>
              </a:rPr>
              <a:t>L</a:t>
            </a:r>
            <a:r>
              <a:rPr sz="1800" i="1" dirty="0">
                <a:latin typeface="Segoe UI Light"/>
                <a:cs typeface="Segoe UI Light"/>
              </a:rPr>
              <a:t>UI</a:t>
            </a:r>
            <a:endParaRPr sz="1800">
              <a:latin typeface="Segoe UI Light"/>
              <a:cs typeface="Segoe UI Light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582150" y="1445513"/>
            <a:ext cx="0" cy="4495165"/>
          </a:xfrm>
          <a:custGeom>
            <a:avLst/>
            <a:gdLst/>
            <a:ahLst/>
            <a:cxnLst/>
            <a:rect l="l" t="t" r="r" b="b"/>
            <a:pathLst>
              <a:path h="4495165">
                <a:moveTo>
                  <a:pt x="0" y="0"/>
                </a:moveTo>
                <a:lnTo>
                  <a:pt x="0" y="4494707"/>
                </a:lnTo>
              </a:path>
            </a:pathLst>
          </a:custGeom>
          <a:ln w="38100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10628121" y="3536950"/>
            <a:ext cx="514350" cy="347980"/>
            <a:chOff x="10628121" y="3536950"/>
            <a:chExt cx="514350" cy="347980"/>
          </a:xfrm>
        </p:grpSpPr>
        <p:sp>
          <p:nvSpPr>
            <p:cNvPr id="39" name="object 39"/>
            <p:cNvSpPr/>
            <p:nvPr/>
          </p:nvSpPr>
          <p:spPr>
            <a:xfrm>
              <a:off x="10634471" y="3543300"/>
              <a:ext cx="501650" cy="335280"/>
            </a:xfrm>
            <a:custGeom>
              <a:avLst/>
              <a:gdLst/>
              <a:ahLst/>
              <a:cxnLst/>
              <a:rect l="l" t="t" r="r" b="b"/>
              <a:pathLst>
                <a:path w="501650" h="335279">
                  <a:moveTo>
                    <a:pt x="376047" y="0"/>
                  </a:moveTo>
                  <a:lnTo>
                    <a:pt x="125349" y="0"/>
                  </a:lnTo>
                  <a:lnTo>
                    <a:pt x="125349" y="167639"/>
                  </a:lnTo>
                  <a:lnTo>
                    <a:pt x="0" y="167639"/>
                  </a:lnTo>
                  <a:lnTo>
                    <a:pt x="250698" y="335280"/>
                  </a:lnTo>
                  <a:lnTo>
                    <a:pt x="501396" y="167639"/>
                  </a:lnTo>
                  <a:lnTo>
                    <a:pt x="376047" y="167639"/>
                  </a:lnTo>
                  <a:lnTo>
                    <a:pt x="3760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634471" y="3543300"/>
              <a:ext cx="501650" cy="335280"/>
            </a:xfrm>
            <a:custGeom>
              <a:avLst/>
              <a:gdLst/>
              <a:ahLst/>
              <a:cxnLst/>
              <a:rect l="l" t="t" r="r" b="b"/>
              <a:pathLst>
                <a:path w="501650" h="335279">
                  <a:moveTo>
                    <a:pt x="0" y="167639"/>
                  </a:moveTo>
                  <a:lnTo>
                    <a:pt x="125349" y="167639"/>
                  </a:lnTo>
                  <a:lnTo>
                    <a:pt x="125349" y="0"/>
                  </a:lnTo>
                  <a:lnTo>
                    <a:pt x="376047" y="0"/>
                  </a:lnTo>
                  <a:lnTo>
                    <a:pt x="376047" y="167639"/>
                  </a:lnTo>
                  <a:lnTo>
                    <a:pt x="501396" y="167639"/>
                  </a:lnTo>
                  <a:lnTo>
                    <a:pt x="250698" y="335280"/>
                  </a:lnTo>
                  <a:lnTo>
                    <a:pt x="0" y="167639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9689592" y="6227064"/>
            <a:ext cx="2391410" cy="307975"/>
          </a:xfrm>
          <a:custGeom>
            <a:avLst/>
            <a:gdLst/>
            <a:ahLst/>
            <a:cxnLst/>
            <a:rect l="l" t="t" r="r" b="b"/>
            <a:pathLst>
              <a:path w="2391409" h="307975">
                <a:moveTo>
                  <a:pt x="2391155" y="0"/>
                </a:moveTo>
                <a:lnTo>
                  <a:pt x="0" y="0"/>
                </a:lnTo>
                <a:lnTo>
                  <a:pt x="0" y="307848"/>
                </a:lnTo>
                <a:lnTo>
                  <a:pt x="2391155" y="307848"/>
                </a:lnTo>
                <a:lnTo>
                  <a:pt x="23911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9768967" y="6257340"/>
            <a:ext cx="22136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Segoe UI Light"/>
                <a:cs typeface="Segoe UI Light"/>
              </a:rPr>
              <a:t>SESUAI</a:t>
            </a:r>
            <a:r>
              <a:rPr sz="1400" spc="-65" dirty="0">
                <a:solidFill>
                  <a:srgbClr val="FFFFFF"/>
                </a:solidFill>
                <a:latin typeface="Segoe UI Light"/>
                <a:cs typeface="Segoe UI Light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 Light"/>
                <a:cs typeface="Segoe UI Light"/>
              </a:rPr>
              <a:t>KEWENANGAN</a:t>
            </a:r>
            <a:r>
              <a:rPr sz="1400" spc="-85" dirty="0">
                <a:solidFill>
                  <a:srgbClr val="FFFFFF"/>
                </a:solidFill>
                <a:latin typeface="Segoe UI Light"/>
                <a:cs typeface="Segoe UI Ligh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Segoe UI Light"/>
                <a:cs typeface="Segoe UI Light"/>
              </a:rPr>
              <a:t>DESA</a:t>
            </a:r>
            <a:endParaRPr sz="1400">
              <a:latin typeface="Segoe UI Light"/>
              <a:cs typeface="Segoe UI Ligh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58851" y="1653032"/>
            <a:ext cx="3188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Arial MT"/>
                <a:cs typeface="Arial MT"/>
              </a:rPr>
              <a:t>PASAL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78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UU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NO.6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spc="-30" dirty="0">
                <a:latin typeface="Arial MT"/>
                <a:cs typeface="Arial MT"/>
              </a:rPr>
              <a:t>TAHUN </a:t>
            </a:r>
            <a:r>
              <a:rPr sz="1800" spc="-5" dirty="0">
                <a:latin typeface="Arial MT"/>
                <a:cs typeface="Arial MT"/>
              </a:rPr>
              <a:t>2014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TENTANG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DESA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4" name="object 4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03859" y="364236"/>
            <a:ext cx="836676" cy="955548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1311402" y="342646"/>
            <a:ext cx="496697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C00000"/>
                </a:solidFill>
                <a:latin typeface="Cambria"/>
                <a:cs typeface="Cambria"/>
              </a:rPr>
              <a:t>HAKEKAT</a:t>
            </a:r>
            <a:r>
              <a:rPr sz="2800" b="1" spc="-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Cambria"/>
                <a:cs typeface="Cambria"/>
              </a:rPr>
              <a:t>DAN</a:t>
            </a:r>
            <a:endParaRPr sz="2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2800" b="1" spc="-10" dirty="0">
                <a:solidFill>
                  <a:srgbClr val="C00000"/>
                </a:solidFill>
                <a:latin typeface="Cambria"/>
                <a:cs typeface="Cambria"/>
              </a:rPr>
              <a:t>TUJUAN</a:t>
            </a:r>
            <a:r>
              <a:rPr sz="2800" b="1" spc="-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Cambria"/>
                <a:cs typeface="Cambria"/>
              </a:rPr>
              <a:t>PEMBANGUNAN</a:t>
            </a:r>
            <a:r>
              <a:rPr sz="2800" b="1" spc="-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Cambria"/>
                <a:cs typeface="Cambria"/>
              </a:rPr>
              <a:t>DESA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860" y="364236"/>
            <a:ext cx="836676" cy="95554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74647" y="1792630"/>
            <a:ext cx="1522095" cy="1024890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30"/>
              </a:spcBef>
            </a:pPr>
            <a:r>
              <a:rPr sz="1600" b="1" spc="-220" dirty="0">
                <a:latin typeface="Arial"/>
                <a:cs typeface="Arial"/>
              </a:rPr>
              <a:t>KO</a:t>
            </a:r>
            <a:r>
              <a:rPr sz="1600" b="1" spc="-215" dirty="0">
                <a:latin typeface="Arial"/>
                <a:cs typeface="Arial"/>
              </a:rPr>
              <a:t>N</a:t>
            </a:r>
            <a:r>
              <a:rPr sz="1600" b="1" spc="-210" dirty="0">
                <a:latin typeface="Arial"/>
                <a:cs typeface="Arial"/>
              </a:rPr>
              <a:t>D</a:t>
            </a:r>
            <a:r>
              <a:rPr sz="1600" b="1" spc="-120" dirty="0">
                <a:latin typeface="Arial"/>
                <a:cs typeface="Arial"/>
              </a:rPr>
              <a:t>ISI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195" dirty="0">
                <a:latin typeface="Arial"/>
                <a:cs typeface="Arial"/>
              </a:rPr>
              <a:t>S</a:t>
            </a:r>
            <a:r>
              <a:rPr sz="1600" b="1" spc="-210" dirty="0">
                <a:latin typeface="Arial"/>
                <a:cs typeface="Arial"/>
              </a:rPr>
              <a:t>A</a:t>
            </a:r>
            <a:r>
              <a:rPr sz="1600" b="1" spc="-310" dirty="0">
                <a:latin typeface="Arial"/>
                <a:cs typeface="Arial"/>
              </a:rPr>
              <a:t>A</a:t>
            </a:r>
            <a:r>
              <a:rPr sz="1600" b="1" spc="-180" dirty="0">
                <a:latin typeface="Arial"/>
                <a:cs typeface="Arial"/>
              </a:rPr>
              <a:t>T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20" dirty="0">
                <a:latin typeface="Arial"/>
                <a:cs typeface="Arial"/>
              </a:rPr>
              <a:t>INI:</a:t>
            </a:r>
            <a:endParaRPr sz="1600">
              <a:latin typeface="Arial"/>
              <a:cs typeface="Arial"/>
            </a:endParaRPr>
          </a:p>
          <a:p>
            <a:pPr marL="287655" marR="282575" algn="ctr">
              <a:lnSpc>
                <a:spcPct val="113100"/>
              </a:lnSpc>
              <a:spcBef>
                <a:spcPts val="675"/>
              </a:spcBef>
            </a:pPr>
            <a:r>
              <a:rPr sz="1600" b="1" spc="-195" dirty="0">
                <a:latin typeface="Arial"/>
                <a:cs typeface="Arial"/>
              </a:rPr>
              <a:t>P</a:t>
            </a:r>
            <a:r>
              <a:rPr sz="1600" b="1" spc="-175" dirty="0">
                <a:latin typeface="Arial"/>
                <a:cs typeface="Arial"/>
              </a:rPr>
              <a:t>o</a:t>
            </a:r>
            <a:r>
              <a:rPr sz="1600" b="1" spc="-150" dirty="0">
                <a:latin typeface="Arial"/>
                <a:cs typeface="Arial"/>
              </a:rPr>
              <a:t>ten</a:t>
            </a:r>
            <a:r>
              <a:rPr sz="1600" b="1" spc="-170" dirty="0">
                <a:latin typeface="Arial"/>
                <a:cs typeface="Arial"/>
              </a:rPr>
              <a:t>s</a:t>
            </a:r>
            <a:r>
              <a:rPr sz="1600" b="1" spc="-85" dirty="0">
                <a:latin typeface="Arial"/>
                <a:cs typeface="Arial"/>
              </a:rPr>
              <a:t>i</a:t>
            </a:r>
            <a:r>
              <a:rPr sz="1600" b="1" spc="-95" dirty="0">
                <a:latin typeface="Arial"/>
                <a:cs typeface="Arial"/>
              </a:rPr>
              <a:t> </a:t>
            </a:r>
            <a:r>
              <a:rPr sz="1600" b="1" spc="-140" dirty="0">
                <a:latin typeface="Arial"/>
                <a:cs typeface="Arial"/>
              </a:rPr>
              <a:t>dan  </a:t>
            </a:r>
            <a:r>
              <a:rPr sz="1600" b="1" spc="-145" dirty="0">
                <a:latin typeface="Arial"/>
                <a:cs typeface="Arial"/>
              </a:rPr>
              <a:t>Masalah</a:t>
            </a:r>
            <a:r>
              <a:rPr sz="1600" spc="-145" dirty="0">
                <a:solidFill>
                  <a:srgbClr val="7E7E7E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83728" y="1949161"/>
            <a:ext cx="1184910" cy="84836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65"/>
              </a:spcBef>
            </a:pPr>
            <a:r>
              <a:rPr sz="1600" b="1" spc="-250" dirty="0">
                <a:latin typeface="Arial"/>
                <a:cs typeface="Arial"/>
              </a:rPr>
              <a:t>M</a:t>
            </a:r>
            <a:r>
              <a:rPr sz="1600" b="1" spc="-204" dirty="0">
                <a:latin typeface="Arial"/>
                <a:cs typeface="Arial"/>
              </a:rPr>
              <a:t>ASA</a:t>
            </a:r>
            <a:r>
              <a:rPr sz="1600" b="1" spc="-120" dirty="0">
                <a:latin typeface="Arial"/>
                <a:cs typeface="Arial"/>
              </a:rPr>
              <a:t> </a:t>
            </a:r>
            <a:r>
              <a:rPr sz="1600" b="1" spc="-204" dirty="0">
                <a:latin typeface="Arial"/>
                <a:cs typeface="Arial"/>
              </a:rPr>
              <a:t>DE</a:t>
            </a:r>
            <a:r>
              <a:rPr sz="1600" b="1" spc="-285" dirty="0">
                <a:latin typeface="Arial"/>
                <a:cs typeface="Arial"/>
              </a:rPr>
              <a:t>P</a:t>
            </a:r>
            <a:r>
              <a:rPr sz="1600" b="1" spc="-210" dirty="0">
                <a:latin typeface="Arial"/>
                <a:cs typeface="Arial"/>
              </a:rPr>
              <a:t>A</a:t>
            </a:r>
            <a:r>
              <a:rPr sz="1600" b="1" spc="-204" dirty="0">
                <a:latin typeface="Arial"/>
                <a:cs typeface="Arial"/>
              </a:rPr>
              <a:t>N</a:t>
            </a:r>
            <a:r>
              <a:rPr sz="1600" b="1" spc="-100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67310" marR="63500" algn="ctr">
              <a:lnSpc>
                <a:spcPts val="1910"/>
              </a:lnSpc>
              <a:spcBef>
                <a:spcPts val="434"/>
              </a:spcBef>
            </a:pPr>
            <a:r>
              <a:rPr sz="1600" b="1" spc="-215" dirty="0">
                <a:latin typeface="Arial"/>
                <a:cs typeface="Arial"/>
              </a:rPr>
              <a:t>K</a:t>
            </a:r>
            <a:r>
              <a:rPr sz="1600" b="1" spc="-175" dirty="0">
                <a:latin typeface="Arial"/>
                <a:cs typeface="Arial"/>
              </a:rPr>
              <a:t>o</a:t>
            </a:r>
            <a:r>
              <a:rPr sz="1600" b="1" spc="-180" dirty="0">
                <a:latin typeface="Arial"/>
                <a:cs typeface="Arial"/>
              </a:rPr>
              <a:t>n</a:t>
            </a:r>
            <a:r>
              <a:rPr sz="1600" b="1" spc="-175" dirty="0">
                <a:latin typeface="Arial"/>
                <a:cs typeface="Arial"/>
              </a:rPr>
              <a:t>d</a:t>
            </a:r>
            <a:r>
              <a:rPr sz="1600" b="1" spc="-110" dirty="0">
                <a:latin typeface="Arial"/>
                <a:cs typeface="Arial"/>
              </a:rPr>
              <a:t>isi</a:t>
            </a:r>
            <a:r>
              <a:rPr sz="1600" b="1" spc="-100" dirty="0">
                <a:latin typeface="Arial"/>
                <a:cs typeface="Arial"/>
              </a:rPr>
              <a:t> </a:t>
            </a:r>
            <a:r>
              <a:rPr sz="1600" b="1" spc="-145" dirty="0">
                <a:latin typeface="Arial"/>
                <a:cs typeface="Arial"/>
              </a:rPr>
              <a:t>yang  </a:t>
            </a:r>
            <a:r>
              <a:rPr sz="1600" b="1" spc="-160" dirty="0">
                <a:latin typeface="Arial"/>
                <a:cs typeface="Arial"/>
              </a:rPr>
              <a:t>Diharapkan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28515" y="1386586"/>
            <a:ext cx="15786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SE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2000" b="1" spc="-55" dirty="0">
                <a:solidFill>
                  <a:srgbClr val="C00000"/>
                </a:solidFill>
                <a:latin typeface="Calibri"/>
                <a:cs typeface="Calibri"/>
              </a:rPr>
              <a:t>J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AN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13126" y="1654849"/>
            <a:ext cx="5942330" cy="201295"/>
          </a:xfrm>
          <a:custGeom>
            <a:avLst/>
            <a:gdLst/>
            <a:ahLst/>
            <a:cxnLst/>
            <a:rect l="l" t="t" r="r" b="b"/>
            <a:pathLst>
              <a:path w="5942330" h="201294">
                <a:moveTo>
                  <a:pt x="5833536" y="134464"/>
                </a:moveTo>
                <a:lnTo>
                  <a:pt x="5780024" y="165314"/>
                </a:lnTo>
                <a:lnTo>
                  <a:pt x="5774324" y="170346"/>
                </a:lnTo>
                <a:lnTo>
                  <a:pt x="5771102" y="176903"/>
                </a:lnTo>
                <a:lnTo>
                  <a:pt x="5770594" y="184173"/>
                </a:lnTo>
                <a:lnTo>
                  <a:pt x="5773039" y="191349"/>
                </a:lnTo>
                <a:lnTo>
                  <a:pt x="5778015" y="197048"/>
                </a:lnTo>
                <a:lnTo>
                  <a:pt x="5784564" y="200271"/>
                </a:lnTo>
                <a:lnTo>
                  <a:pt x="5791827" y="200779"/>
                </a:lnTo>
                <a:lnTo>
                  <a:pt x="5798947" y="198334"/>
                </a:lnTo>
                <a:lnTo>
                  <a:pt x="5909288" y="134834"/>
                </a:lnTo>
                <a:lnTo>
                  <a:pt x="5904103" y="134834"/>
                </a:lnTo>
                <a:lnTo>
                  <a:pt x="5833536" y="134464"/>
                </a:lnTo>
                <a:close/>
              </a:path>
              <a:path w="5942330" h="201294">
                <a:moveTo>
                  <a:pt x="150177" y="0"/>
                </a:moveTo>
                <a:lnTo>
                  <a:pt x="143002" y="2373"/>
                </a:lnTo>
                <a:lnTo>
                  <a:pt x="0" y="84796"/>
                </a:lnTo>
                <a:lnTo>
                  <a:pt x="142112" y="168616"/>
                </a:lnTo>
                <a:lnTo>
                  <a:pt x="149234" y="171156"/>
                </a:lnTo>
                <a:lnTo>
                  <a:pt x="156511" y="170743"/>
                </a:lnTo>
                <a:lnTo>
                  <a:pt x="163097" y="167616"/>
                </a:lnTo>
                <a:lnTo>
                  <a:pt x="168148" y="162012"/>
                </a:lnTo>
                <a:lnTo>
                  <a:pt x="170686" y="154816"/>
                </a:lnTo>
                <a:lnTo>
                  <a:pt x="170259" y="147502"/>
                </a:lnTo>
                <a:lnTo>
                  <a:pt x="167094" y="140902"/>
                </a:lnTo>
                <a:lnTo>
                  <a:pt x="161417" y="135850"/>
                </a:lnTo>
                <a:lnTo>
                  <a:pt x="108306" y="104469"/>
                </a:lnTo>
                <a:lnTo>
                  <a:pt x="37846" y="104100"/>
                </a:lnTo>
                <a:lnTo>
                  <a:pt x="38100" y="66000"/>
                </a:lnTo>
                <a:lnTo>
                  <a:pt x="109003" y="66000"/>
                </a:lnTo>
                <a:lnTo>
                  <a:pt x="162052" y="35393"/>
                </a:lnTo>
                <a:lnTo>
                  <a:pt x="167679" y="30414"/>
                </a:lnTo>
                <a:lnTo>
                  <a:pt x="170878" y="23852"/>
                </a:lnTo>
                <a:lnTo>
                  <a:pt x="171410" y="16551"/>
                </a:lnTo>
                <a:lnTo>
                  <a:pt x="169037" y="9358"/>
                </a:lnTo>
                <a:lnTo>
                  <a:pt x="164004" y="3730"/>
                </a:lnTo>
                <a:lnTo>
                  <a:pt x="157448" y="531"/>
                </a:lnTo>
                <a:lnTo>
                  <a:pt x="150177" y="0"/>
                </a:lnTo>
                <a:close/>
              </a:path>
              <a:path w="5942330" h="201294">
                <a:moveTo>
                  <a:pt x="5866309" y="115571"/>
                </a:moveTo>
                <a:lnTo>
                  <a:pt x="5833536" y="134464"/>
                </a:lnTo>
                <a:lnTo>
                  <a:pt x="5904103" y="134834"/>
                </a:lnTo>
                <a:lnTo>
                  <a:pt x="5904120" y="132167"/>
                </a:lnTo>
                <a:lnTo>
                  <a:pt x="5894451" y="132167"/>
                </a:lnTo>
                <a:lnTo>
                  <a:pt x="5866309" y="115571"/>
                </a:lnTo>
                <a:close/>
              </a:path>
              <a:path w="5942330" h="201294">
                <a:moveTo>
                  <a:pt x="5792714" y="29624"/>
                </a:moveTo>
                <a:lnTo>
                  <a:pt x="5785437" y="30075"/>
                </a:lnTo>
                <a:lnTo>
                  <a:pt x="5778851" y="33216"/>
                </a:lnTo>
                <a:lnTo>
                  <a:pt x="5773801" y="38822"/>
                </a:lnTo>
                <a:lnTo>
                  <a:pt x="5771316" y="45946"/>
                </a:lnTo>
                <a:lnTo>
                  <a:pt x="5771737" y="53236"/>
                </a:lnTo>
                <a:lnTo>
                  <a:pt x="5774872" y="59860"/>
                </a:lnTo>
                <a:lnTo>
                  <a:pt x="5780532" y="64984"/>
                </a:lnTo>
                <a:lnTo>
                  <a:pt x="5833741" y="96364"/>
                </a:lnTo>
                <a:lnTo>
                  <a:pt x="5904357" y="96734"/>
                </a:lnTo>
                <a:lnTo>
                  <a:pt x="5904103" y="134834"/>
                </a:lnTo>
                <a:lnTo>
                  <a:pt x="5909288" y="134834"/>
                </a:lnTo>
                <a:lnTo>
                  <a:pt x="5941949" y="116038"/>
                </a:lnTo>
                <a:lnTo>
                  <a:pt x="5799836" y="32091"/>
                </a:lnTo>
                <a:lnTo>
                  <a:pt x="5792714" y="29624"/>
                </a:lnTo>
                <a:close/>
              </a:path>
              <a:path w="5942330" h="201294">
                <a:moveTo>
                  <a:pt x="108365" y="66368"/>
                </a:moveTo>
                <a:lnTo>
                  <a:pt x="75710" y="85209"/>
                </a:lnTo>
                <a:lnTo>
                  <a:pt x="108306" y="104469"/>
                </a:lnTo>
                <a:lnTo>
                  <a:pt x="5833536" y="134464"/>
                </a:lnTo>
                <a:lnTo>
                  <a:pt x="5866309" y="115571"/>
                </a:lnTo>
                <a:lnTo>
                  <a:pt x="5833741" y="96364"/>
                </a:lnTo>
                <a:lnTo>
                  <a:pt x="108365" y="66368"/>
                </a:lnTo>
                <a:close/>
              </a:path>
              <a:path w="5942330" h="201294">
                <a:moveTo>
                  <a:pt x="5894578" y="99274"/>
                </a:moveTo>
                <a:lnTo>
                  <a:pt x="5866309" y="115571"/>
                </a:lnTo>
                <a:lnTo>
                  <a:pt x="5894451" y="132167"/>
                </a:lnTo>
                <a:lnTo>
                  <a:pt x="5894578" y="99274"/>
                </a:lnTo>
                <a:close/>
              </a:path>
              <a:path w="5942330" h="201294">
                <a:moveTo>
                  <a:pt x="5904340" y="99274"/>
                </a:moveTo>
                <a:lnTo>
                  <a:pt x="5894578" y="99274"/>
                </a:lnTo>
                <a:lnTo>
                  <a:pt x="5894451" y="132167"/>
                </a:lnTo>
                <a:lnTo>
                  <a:pt x="5904120" y="132167"/>
                </a:lnTo>
                <a:lnTo>
                  <a:pt x="5904340" y="99274"/>
                </a:lnTo>
                <a:close/>
              </a:path>
              <a:path w="5942330" h="201294">
                <a:moveTo>
                  <a:pt x="5833741" y="96364"/>
                </a:moveTo>
                <a:lnTo>
                  <a:pt x="5866309" y="115571"/>
                </a:lnTo>
                <a:lnTo>
                  <a:pt x="5894578" y="99274"/>
                </a:lnTo>
                <a:lnTo>
                  <a:pt x="5904340" y="99274"/>
                </a:lnTo>
                <a:lnTo>
                  <a:pt x="5904357" y="96734"/>
                </a:lnTo>
                <a:lnTo>
                  <a:pt x="5833741" y="96364"/>
                </a:lnTo>
                <a:close/>
              </a:path>
              <a:path w="5942330" h="201294">
                <a:moveTo>
                  <a:pt x="38100" y="66000"/>
                </a:moveTo>
                <a:lnTo>
                  <a:pt x="37846" y="104100"/>
                </a:lnTo>
                <a:lnTo>
                  <a:pt x="108306" y="104469"/>
                </a:lnTo>
                <a:lnTo>
                  <a:pt x="103382" y="101560"/>
                </a:lnTo>
                <a:lnTo>
                  <a:pt x="47371" y="101560"/>
                </a:lnTo>
                <a:lnTo>
                  <a:pt x="47498" y="68540"/>
                </a:lnTo>
                <a:lnTo>
                  <a:pt x="104601" y="68540"/>
                </a:lnTo>
                <a:lnTo>
                  <a:pt x="108365" y="66368"/>
                </a:lnTo>
                <a:lnTo>
                  <a:pt x="38100" y="66000"/>
                </a:lnTo>
                <a:close/>
              </a:path>
              <a:path w="5942330" h="201294">
                <a:moveTo>
                  <a:pt x="47498" y="68540"/>
                </a:moveTo>
                <a:lnTo>
                  <a:pt x="47371" y="101560"/>
                </a:lnTo>
                <a:lnTo>
                  <a:pt x="75710" y="85209"/>
                </a:lnTo>
                <a:lnTo>
                  <a:pt x="47498" y="68540"/>
                </a:lnTo>
                <a:close/>
              </a:path>
              <a:path w="5942330" h="201294">
                <a:moveTo>
                  <a:pt x="75710" y="85209"/>
                </a:moveTo>
                <a:lnTo>
                  <a:pt x="47371" y="101560"/>
                </a:lnTo>
                <a:lnTo>
                  <a:pt x="103382" y="101560"/>
                </a:lnTo>
                <a:lnTo>
                  <a:pt x="75710" y="85209"/>
                </a:lnTo>
                <a:close/>
              </a:path>
              <a:path w="5942330" h="201294">
                <a:moveTo>
                  <a:pt x="104601" y="68540"/>
                </a:moveTo>
                <a:lnTo>
                  <a:pt x="47498" y="68540"/>
                </a:lnTo>
                <a:lnTo>
                  <a:pt x="75710" y="85209"/>
                </a:lnTo>
                <a:lnTo>
                  <a:pt x="104601" y="68540"/>
                </a:lnTo>
                <a:close/>
              </a:path>
              <a:path w="5942330" h="201294">
                <a:moveTo>
                  <a:pt x="109003" y="66000"/>
                </a:moveTo>
                <a:lnTo>
                  <a:pt x="38100" y="66000"/>
                </a:lnTo>
                <a:lnTo>
                  <a:pt x="108365" y="66368"/>
                </a:lnTo>
                <a:lnTo>
                  <a:pt x="109003" y="66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622042" y="2811906"/>
            <a:ext cx="6285230" cy="4927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99720" algn="r">
              <a:lnSpc>
                <a:spcPts val="1900"/>
              </a:lnSpc>
              <a:spcBef>
                <a:spcPts val="95"/>
              </a:spcBef>
            </a:pPr>
            <a:r>
              <a:rPr sz="1600" spc="-5" dirty="0">
                <a:solidFill>
                  <a:srgbClr val="7E7E7E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80"/>
              </a:lnSpc>
            </a:pPr>
            <a:r>
              <a:rPr sz="1500" b="1" spc="-5" dirty="0">
                <a:latin typeface="Tahoma"/>
                <a:cs typeface="Tahoma"/>
              </a:rPr>
              <a:t>RENCANA</a:t>
            </a:r>
            <a:r>
              <a:rPr sz="1500" b="1" spc="-25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PEMBANGUNAN</a:t>
            </a:r>
            <a:r>
              <a:rPr sz="1500" b="1" spc="-4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JANGKA</a:t>
            </a:r>
            <a:r>
              <a:rPr sz="1500" b="1" spc="-25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MENENGAH</a:t>
            </a:r>
            <a:r>
              <a:rPr sz="1500" b="1" spc="-2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DESA</a:t>
            </a:r>
            <a:r>
              <a:rPr sz="1500" b="1" spc="-2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(RPMDESA)</a:t>
            </a:r>
            <a:endParaRPr sz="1500">
              <a:latin typeface="Tahoma"/>
              <a:cs typeface="Tahoma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977133" y="3375025"/>
          <a:ext cx="5589269" cy="6780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1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15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15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1150"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Thn</a:t>
                      </a:r>
                      <a:r>
                        <a:rPr sz="1500" b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dirty="0">
                          <a:latin typeface="Tahoma"/>
                          <a:cs typeface="Tahoma"/>
                        </a:rPr>
                        <a:t>1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Thn</a:t>
                      </a:r>
                      <a:r>
                        <a:rPr sz="1500" b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dirty="0">
                          <a:latin typeface="Tahoma"/>
                          <a:cs typeface="Tahoma"/>
                        </a:rPr>
                        <a:t>2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Thn</a:t>
                      </a:r>
                      <a:r>
                        <a:rPr sz="1500" b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dirty="0">
                          <a:latin typeface="Tahoma"/>
                          <a:cs typeface="Tahoma"/>
                        </a:rPr>
                        <a:t>3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Thn</a:t>
                      </a:r>
                      <a:r>
                        <a:rPr sz="1500" b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dirty="0">
                          <a:latin typeface="Tahoma"/>
                          <a:cs typeface="Tahoma"/>
                        </a:rPr>
                        <a:t>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Thn</a:t>
                      </a:r>
                      <a:r>
                        <a:rPr sz="1500" b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dirty="0">
                          <a:latin typeface="Tahoma"/>
                          <a:cs typeface="Tahoma"/>
                        </a:rPr>
                        <a:t>5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Thn</a:t>
                      </a:r>
                      <a:r>
                        <a:rPr sz="1500" b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dirty="0">
                          <a:latin typeface="Tahoma"/>
                          <a:cs typeface="Tahoma"/>
                        </a:rPr>
                        <a:t>6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9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6118352" y="4150614"/>
            <a:ext cx="20713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AGENDA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TAHUNAN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79647" y="5205984"/>
            <a:ext cx="5105400" cy="478790"/>
          </a:xfrm>
          <a:prstGeom prst="rect">
            <a:avLst/>
          </a:prstGeom>
          <a:solidFill>
            <a:srgbClr val="00AFEF"/>
          </a:solidFill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350" b="1" spc="-5" dirty="0">
                <a:latin typeface="Tahoma"/>
                <a:cs typeface="Tahoma"/>
              </a:rPr>
              <a:t>ANGGARAN</a:t>
            </a:r>
            <a:r>
              <a:rPr sz="1350" b="1" spc="2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PENDAPATAN</a:t>
            </a:r>
            <a:r>
              <a:rPr sz="1350" b="1" spc="-1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DAN</a:t>
            </a:r>
            <a:r>
              <a:rPr sz="1350" b="1" spc="-1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BELANJA</a:t>
            </a:r>
            <a:r>
              <a:rPr sz="1350" b="1" spc="-20" dirty="0">
                <a:latin typeface="Tahoma"/>
                <a:cs typeface="Tahoma"/>
              </a:rPr>
              <a:t> </a:t>
            </a:r>
            <a:r>
              <a:rPr sz="1350" b="1" spc="5" dirty="0">
                <a:latin typeface="Tahoma"/>
                <a:cs typeface="Tahoma"/>
              </a:rPr>
              <a:t>DESA</a:t>
            </a:r>
            <a:endParaRPr sz="13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350" b="1" dirty="0">
                <a:latin typeface="Tahoma"/>
                <a:cs typeface="Tahoma"/>
              </a:rPr>
              <a:t>(APBDesa)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79647" y="4558284"/>
            <a:ext cx="5105400" cy="413384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</a:ln>
        </p:spPr>
        <p:txBody>
          <a:bodyPr vert="horz" wrap="square" lIns="0" tIns="95885" rIns="0" bIns="0" rtlCol="0">
            <a:spAutoFit/>
          </a:bodyPr>
          <a:lstStyle/>
          <a:p>
            <a:pPr marL="461009">
              <a:lnSpc>
                <a:spcPct val="100000"/>
              </a:lnSpc>
              <a:spcBef>
                <a:spcPts val="755"/>
              </a:spcBef>
            </a:pPr>
            <a:r>
              <a:rPr sz="1350" b="1" dirty="0">
                <a:latin typeface="Tahoma"/>
                <a:cs typeface="Tahoma"/>
              </a:rPr>
              <a:t>RENCANA</a:t>
            </a:r>
            <a:r>
              <a:rPr sz="1350" b="1" spc="1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KERJA</a:t>
            </a:r>
            <a:r>
              <a:rPr sz="1350" b="1" spc="-3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PEMERINTAH</a:t>
            </a:r>
            <a:r>
              <a:rPr sz="1350" b="1" spc="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DESA</a:t>
            </a:r>
            <a:r>
              <a:rPr sz="1350" b="1" spc="-2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(RKPDesa)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79064" y="4453128"/>
            <a:ext cx="5367655" cy="2068195"/>
          </a:xfrm>
          <a:custGeom>
            <a:avLst/>
            <a:gdLst/>
            <a:ahLst/>
            <a:cxnLst/>
            <a:rect l="l" t="t" r="r" b="b"/>
            <a:pathLst>
              <a:path w="5367655" h="2068195">
                <a:moveTo>
                  <a:pt x="0" y="2068068"/>
                </a:moveTo>
                <a:lnTo>
                  <a:pt x="5367528" y="2068068"/>
                </a:lnTo>
                <a:lnTo>
                  <a:pt x="5367528" y="0"/>
                </a:lnTo>
                <a:lnTo>
                  <a:pt x="0" y="0"/>
                </a:lnTo>
                <a:lnTo>
                  <a:pt x="0" y="206806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329940" y="5926835"/>
            <a:ext cx="5105400" cy="480059"/>
          </a:xfrm>
          <a:prstGeom prst="rect">
            <a:avLst/>
          </a:prstGeom>
          <a:solidFill>
            <a:srgbClr val="00AF50"/>
          </a:solidFill>
          <a:ln w="9525">
            <a:solidFill>
              <a:srgbClr val="000000"/>
            </a:solidFill>
          </a:ln>
        </p:spPr>
        <p:txBody>
          <a:bodyPr vert="horz" wrap="square" lIns="0" tIns="1371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80"/>
              </a:spcBef>
            </a:pPr>
            <a:r>
              <a:rPr sz="1350" b="1" dirty="0">
                <a:latin typeface="Tahoma"/>
                <a:cs typeface="Tahoma"/>
              </a:rPr>
              <a:t>PELAKSANAAN</a:t>
            </a:r>
            <a:r>
              <a:rPr sz="1350" b="1" spc="-4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KEGIATAN</a:t>
            </a:r>
            <a:endParaRPr sz="135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3585" y="3116453"/>
            <a:ext cx="1662175" cy="970303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895299" y="3319398"/>
            <a:ext cx="136207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FFFFF"/>
                </a:solidFill>
                <a:latin typeface="Arial Black"/>
                <a:cs typeface="Arial Black"/>
              </a:rPr>
              <a:t>DITETAPKAN </a:t>
            </a: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3 </a:t>
            </a:r>
            <a:r>
              <a:rPr sz="11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BLN </a:t>
            </a:r>
            <a:r>
              <a:rPr sz="1100" spc="-5" dirty="0">
                <a:solidFill>
                  <a:srgbClr val="FFFFFF"/>
                </a:solidFill>
                <a:latin typeface="Arial Black"/>
                <a:cs typeface="Arial Black"/>
              </a:rPr>
              <a:t>SETELAH </a:t>
            </a: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 KADES</a:t>
            </a:r>
            <a:r>
              <a:rPr sz="11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Arial Black"/>
                <a:cs typeface="Arial Black"/>
              </a:rPr>
              <a:t>DILANTIK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441194" y="3422650"/>
            <a:ext cx="347980" cy="444500"/>
            <a:chOff x="2441194" y="3422650"/>
            <a:chExt cx="347980" cy="44450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47544" y="3429000"/>
              <a:ext cx="335280" cy="43129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447544" y="3429000"/>
              <a:ext cx="335280" cy="431800"/>
            </a:xfrm>
            <a:custGeom>
              <a:avLst/>
              <a:gdLst/>
              <a:ahLst/>
              <a:cxnLst/>
              <a:rect l="l" t="t" r="r" b="b"/>
              <a:pathLst>
                <a:path w="335280" h="431800">
                  <a:moveTo>
                    <a:pt x="335280" y="107823"/>
                  </a:moveTo>
                  <a:lnTo>
                    <a:pt x="167639" y="107823"/>
                  </a:lnTo>
                  <a:lnTo>
                    <a:pt x="167639" y="0"/>
                  </a:lnTo>
                  <a:lnTo>
                    <a:pt x="0" y="215645"/>
                  </a:lnTo>
                  <a:lnTo>
                    <a:pt x="167639" y="431292"/>
                  </a:lnTo>
                  <a:lnTo>
                    <a:pt x="167639" y="323469"/>
                  </a:lnTo>
                  <a:lnTo>
                    <a:pt x="335280" y="323469"/>
                  </a:lnTo>
                  <a:lnTo>
                    <a:pt x="335280" y="107823"/>
                  </a:lnTo>
                  <a:close/>
                </a:path>
              </a:pathLst>
            </a:custGeom>
            <a:ln w="127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68824" y="4485005"/>
            <a:ext cx="1227965" cy="60755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592707" y="4672710"/>
            <a:ext cx="83375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FFFF"/>
                </a:solidFill>
                <a:latin typeface="Arial Black"/>
                <a:cs typeface="Arial Black"/>
              </a:rPr>
              <a:t>JULI-SEPT</a:t>
            </a:r>
            <a:endParaRPr sz="1100">
              <a:latin typeface="Arial Black"/>
              <a:cs typeface="Arial Black"/>
            </a:endParaRPr>
          </a:p>
        </p:txBody>
      </p:sp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53791" y="5173865"/>
            <a:ext cx="1227710" cy="60755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576832" y="5360619"/>
            <a:ext cx="80835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5" dirty="0">
                <a:solidFill>
                  <a:srgbClr val="FFFFFF"/>
                </a:solidFill>
                <a:latin typeface="Arial Black"/>
                <a:cs typeface="Arial Black"/>
              </a:rPr>
              <a:t>OKT</a:t>
            </a:r>
            <a:r>
              <a:rPr sz="11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-</a:t>
            </a:r>
            <a:r>
              <a:rPr sz="11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DES</a:t>
            </a:r>
            <a:endParaRPr sz="1100">
              <a:latin typeface="Arial Black"/>
              <a:cs typeface="Arial Black"/>
            </a:endParaRPr>
          </a:p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8284" y="5817082"/>
            <a:ext cx="1738312" cy="654782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102563" y="5946749"/>
            <a:ext cx="142430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JAN</a:t>
            </a:r>
            <a:r>
              <a:rPr sz="11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–</a:t>
            </a:r>
            <a:r>
              <a:rPr sz="11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DES</a:t>
            </a:r>
            <a:r>
              <a:rPr sz="11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TAHUN</a:t>
            </a:r>
            <a:endParaRPr sz="11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FFFFFF"/>
                </a:solidFill>
                <a:latin typeface="Arial Black"/>
                <a:cs typeface="Arial Black"/>
              </a:rPr>
              <a:t>BERIKUTNYA</a:t>
            </a:r>
            <a:endParaRPr sz="1100">
              <a:latin typeface="Arial Black"/>
              <a:cs typeface="Arial Black"/>
            </a:endParaRPr>
          </a:p>
        </p:txBody>
      </p:sp>
      <p:pic>
        <p:nvPicPr>
          <p:cNvPr id="26" name="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33331" y="5007864"/>
            <a:ext cx="2638805" cy="901446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314815" y="5185028"/>
            <a:ext cx="2240280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FFFFFF"/>
                </a:solidFill>
                <a:latin typeface="Arial Black"/>
                <a:cs typeface="Arial Black"/>
              </a:rPr>
              <a:t>Asas:</a:t>
            </a:r>
            <a:r>
              <a:rPr sz="105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dirty="0">
                <a:solidFill>
                  <a:srgbClr val="FFFFFF"/>
                </a:solidFill>
                <a:latin typeface="Arial Black"/>
                <a:cs typeface="Arial Black"/>
              </a:rPr>
              <a:t>Transparan,</a:t>
            </a:r>
            <a:r>
              <a:rPr sz="105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-5" dirty="0">
                <a:solidFill>
                  <a:srgbClr val="FFFFFF"/>
                </a:solidFill>
                <a:latin typeface="Arial Black"/>
                <a:cs typeface="Arial Black"/>
              </a:rPr>
              <a:t>Partisipatif, </a:t>
            </a:r>
            <a:r>
              <a:rPr sz="1050" spc="-3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dirty="0">
                <a:solidFill>
                  <a:srgbClr val="FFFFFF"/>
                </a:solidFill>
                <a:latin typeface="Arial Black"/>
                <a:cs typeface="Arial Black"/>
              </a:rPr>
              <a:t>Akuntabel Serta Tertib Dan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dirty="0">
                <a:solidFill>
                  <a:srgbClr val="FFFFFF"/>
                </a:solidFill>
                <a:latin typeface="Arial Black"/>
                <a:cs typeface="Arial Black"/>
              </a:rPr>
              <a:t>Disiplin</a:t>
            </a:r>
            <a:r>
              <a:rPr sz="105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dirty="0">
                <a:solidFill>
                  <a:srgbClr val="FFFFFF"/>
                </a:solidFill>
                <a:latin typeface="Arial Black"/>
                <a:cs typeface="Arial Black"/>
              </a:rPr>
              <a:t>Anggaran</a:t>
            </a:r>
            <a:endParaRPr sz="1050">
              <a:latin typeface="Arial Black"/>
              <a:cs typeface="Arial Black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753602" y="5289550"/>
            <a:ext cx="331470" cy="389255"/>
            <a:chOff x="8753602" y="5289550"/>
            <a:chExt cx="331470" cy="389255"/>
          </a:xfrm>
        </p:grpSpPr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59952" y="5295900"/>
              <a:ext cx="318516" cy="37642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8759952" y="5295900"/>
              <a:ext cx="318770" cy="376555"/>
            </a:xfrm>
            <a:custGeom>
              <a:avLst/>
              <a:gdLst/>
              <a:ahLst/>
              <a:cxnLst/>
              <a:rect l="l" t="t" r="r" b="b"/>
              <a:pathLst>
                <a:path w="318770" h="376554">
                  <a:moveTo>
                    <a:pt x="0" y="94106"/>
                  </a:moveTo>
                  <a:lnTo>
                    <a:pt x="159257" y="94106"/>
                  </a:lnTo>
                  <a:lnTo>
                    <a:pt x="159257" y="0"/>
                  </a:lnTo>
                  <a:lnTo>
                    <a:pt x="318516" y="188213"/>
                  </a:lnTo>
                  <a:lnTo>
                    <a:pt x="159257" y="376428"/>
                  </a:lnTo>
                  <a:lnTo>
                    <a:pt x="159257" y="282321"/>
                  </a:lnTo>
                  <a:lnTo>
                    <a:pt x="0" y="282321"/>
                  </a:lnTo>
                  <a:lnTo>
                    <a:pt x="0" y="94106"/>
                  </a:lnTo>
                  <a:close/>
                </a:path>
              </a:pathLst>
            </a:custGeom>
            <a:ln w="127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5166105" y="4993894"/>
            <a:ext cx="487045" cy="881380"/>
            <a:chOff x="5166105" y="4993894"/>
            <a:chExt cx="487045" cy="881380"/>
          </a:xfrm>
        </p:grpSpPr>
        <p:sp>
          <p:nvSpPr>
            <p:cNvPr id="32" name="object 32"/>
            <p:cNvSpPr/>
            <p:nvPr/>
          </p:nvSpPr>
          <p:spPr>
            <a:xfrm>
              <a:off x="5172455" y="5000244"/>
              <a:ext cx="471170" cy="151130"/>
            </a:xfrm>
            <a:custGeom>
              <a:avLst/>
              <a:gdLst/>
              <a:ahLst/>
              <a:cxnLst/>
              <a:rect l="l" t="t" r="r" b="b"/>
              <a:pathLst>
                <a:path w="471170" h="151129">
                  <a:moveTo>
                    <a:pt x="353187" y="0"/>
                  </a:moveTo>
                  <a:lnTo>
                    <a:pt x="117729" y="0"/>
                  </a:lnTo>
                  <a:lnTo>
                    <a:pt x="117729" y="75437"/>
                  </a:lnTo>
                  <a:lnTo>
                    <a:pt x="0" y="75437"/>
                  </a:lnTo>
                  <a:lnTo>
                    <a:pt x="235458" y="150875"/>
                  </a:lnTo>
                  <a:lnTo>
                    <a:pt x="470916" y="75437"/>
                  </a:lnTo>
                  <a:lnTo>
                    <a:pt x="353187" y="75437"/>
                  </a:lnTo>
                  <a:lnTo>
                    <a:pt x="35318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72455" y="5000244"/>
              <a:ext cx="471170" cy="151130"/>
            </a:xfrm>
            <a:custGeom>
              <a:avLst/>
              <a:gdLst/>
              <a:ahLst/>
              <a:cxnLst/>
              <a:rect l="l" t="t" r="r" b="b"/>
              <a:pathLst>
                <a:path w="471170" h="151129">
                  <a:moveTo>
                    <a:pt x="0" y="75437"/>
                  </a:moveTo>
                  <a:lnTo>
                    <a:pt x="117729" y="75437"/>
                  </a:lnTo>
                  <a:lnTo>
                    <a:pt x="117729" y="0"/>
                  </a:lnTo>
                  <a:lnTo>
                    <a:pt x="353187" y="0"/>
                  </a:lnTo>
                  <a:lnTo>
                    <a:pt x="353187" y="75437"/>
                  </a:lnTo>
                  <a:lnTo>
                    <a:pt x="470916" y="75437"/>
                  </a:lnTo>
                  <a:lnTo>
                    <a:pt x="235458" y="150875"/>
                  </a:lnTo>
                  <a:lnTo>
                    <a:pt x="0" y="75437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177027" y="5718048"/>
              <a:ext cx="469900" cy="151130"/>
            </a:xfrm>
            <a:custGeom>
              <a:avLst/>
              <a:gdLst/>
              <a:ahLst/>
              <a:cxnLst/>
              <a:rect l="l" t="t" r="r" b="b"/>
              <a:pathLst>
                <a:path w="469900" h="151129">
                  <a:moveTo>
                    <a:pt x="352044" y="0"/>
                  </a:moveTo>
                  <a:lnTo>
                    <a:pt x="117348" y="0"/>
                  </a:lnTo>
                  <a:lnTo>
                    <a:pt x="117348" y="75437"/>
                  </a:lnTo>
                  <a:lnTo>
                    <a:pt x="0" y="75437"/>
                  </a:lnTo>
                  <a:lnTo>
                    <a:pt x="234696" y="150875"/>
                  </a:lnTo>
                  <a:lnTo>
                    <a:pt x="469392" y="75437"/>
                  </a:lnTo>
                  <a:lnTo>
                    <a:pt x="352044" y="75437"/>
                  </a:lnTo>
                  <a:lnTo>
                    <a:pt x="35204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177027" y="5718048"/>
              <a:ext cx="469900" cy="151130"/>
            </a:xfrm>
            <a:custGeom>
              <a:avLst/>
              <a:gdLst/>
              <a:ahLst/>
              <a:cxnLst/>
              <a:rect l="l" t="t" r="r" b="b"/>
              <a:pathLst>
                <a:path w="469900" h="151129">
                  <a:moveTo>
                    <a:pt x="0" y="75437"/>
                  </a:moveTo>
                  <a:lnTo>
                    <a:pt x="117348" y="75437"/>
                  </a:lnTo>
                  <a:lnTo>
                    <a:pt x="117348" y="0"/>
                  </a:lnTo>
                  <a:lnTo>
                    <a:pt x="352044" y="0"/>
                  </a:lnTo>
                  <a:lnTo>
                    <a:pt x="352044" y="75437"/>
                  </a:lnTo>
                  <a:lnTo>
                    <a:pt x="469392" y="75437"/>
                  </a:lnTo>
                  <a:lnTo>
                    <a:pt x="234696" y="150875"/>
                  </a:lnTo>
                  <a:lnTo>
                    <a:pt x="0" y="7543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5141721" y="4183126"/>
            <a:ext cx="483870" cy="163830"/>
            <a:chOff x="5141721" y="4183126"/>
            <a:chExt cx="483870" cy="163830"/>
          </a:xfrm>
        </p:grpSpPr>
        <p:sp>
          <p:nvSpPr>
            <p:cNvPr id="37" name="object 37"/>
            <p:cNvSpPr/>
            <p:nvPr/>
          </p:nvSpPr>
          <p:spPr>
            <a:xfrm>
              <a:off x="5148071" y="4189476"/>
              <a:ext cx="471170" cy="151130"/>
            </a:xfrm>
            <a:custGeom>
              <a:avLst/>
              <a:gdLst/>
              <a:ahLst/>
              <a:cxnLst/>
              <a:rect l="l" t="t" r="r" b="b"/>
              <a:pathLst>
                <a:path w="471170" h="151129">
                  <a:moveTo>
                    <a:pt x="353187" y="0"/>
                  </a:moveTo>
                  <a:lnTo>
                    <a:pt x="117728" y="0"/>
                  </a:lnTo>
                  <a:lnTo>
                    <a:pt x="117728" y="75437"/>
                  </a:lnTo>
                  <a:lnTo>
                    <a:pt x="0" y="75437"/>
                  </a:lnTo>
                  <a:lnTo>
                    <a:pt x="235457" y="150875"/>
                  </a:lnTo>
                  <a:lnTo>
                    <a:pt x="470915" y="75437"/>
                  </a:lnTo>
                  <a:lnTo>
                    <a:pt x="353187" y="75437"/>
                  </a:lnTo>
                  <a:lnTo>
                    <a:pt x="35318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148071" y="4189476"/>
              <a:ext cx="471170" cy="151130"/>
            </a:xfrm>
            <a:custGeom>
              <a:avLst/>
              <a:gdLst/>
              <a:ahLst/>
              <a:cxnLst/>
              <a:rect l="l" t="t" r="r" b="b"/>
              <a:pathLst>
                <a:path w="471170" h="151129">
                  <a:moveTo>
                    <a:pt x="0" y="75437"/>
                  </a:moveTo>
                  <a:lnTo>
                    <a:pt x="117728" y="75437"/>
                  </a:lnTo>
                  <a:lnTo>
                    <a:pt x="117728" y="0"/>
                  </a:lnTo>
                  <a:lnTo>
                    <a:pt x="353187" y="0"/>
                  </a:lnTo>
                  <a:lnTo>
                    <a:pt x="353187" y="75437"/>
                  </a:lnTo>
                  <a:lnTo>
                    <a:pt x="470915" y="75437"/>
                  </a:lnTo>
                  <a:lnTo>
                    <a:pt x="235457" y="150875"/>
                  </a:lnTo>
                  <a:lnTo>
                    <a:pt x="0" y="7543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151619" y="2157983"/>
            <a:ext cx="2620518" cy="2311146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9347707" y="2270927"/>
            <a:ext cx="2096135" cy="196850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631190">
              <a:lnSpc>
                <a:spcPct val="100000"/>
              </a:lnSpc>
              <a:spcBef>
                <a:spcPts val="725"/>
              </a:spcBef>
            </a:pP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Prinsip</a:t>
            </a:r>
            <a:r>
              <a:rPr sz="105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Dasar:</a:t>
            </a:r>
            <a:endParaRPr sz="1050">
              <a:latin typeface="Arial Black"/>
              <a:cs typeface="Arial Black"/>
            </a:endParaRPr>
          </a:p>
          <a:p>
            <a:pPr marL="355600" marR="80645" indent="-342900">
              <a:lnSpc>
                <a:spcPct val="101899"/>
              </a:lnSpc>
              <a:spcBef>
                <a:spcPts val="60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Berbasis</a:t>
            </a:r>
            <a:r>
              <a:rPr sz="105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Kewenangan </a:t>
            </a:r>
            <a:r>
              <a:rPr sz="1050" spc="-3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Desa</a:t>
            </a:r>
            <a:endParaRPr sz="1050">
              <a:latin typeface="Arial Black"/>
              <a:cs typeface="Arial Black"/>
            </a:endParaRPr>
          </a:p>
          <a:p>
            <a:pPr marL="355600" marR="15875" indent="-342900">
              <a:lnSpc>
                <a:spcPts val="1280"/>
              </a:lnSpc>
              <a:spcBef>
                <a:spcPts val="3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Musdes Sebagai Forum </a:t>
            </a:r>
            <a:r>
              <a:rPr sz="1050" spc="-3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Tertinggi</a:t>
            </a:r>
            <a:endParaRPr sz="1050">
              <a:latin typeface="Arial Black"/>
              <a:cs typeface="Arial Black"/>
            </a:endParaRPr>
          </a:p>
          <a:p>
            <a:pPr marL="355600" marR="494030" indent="-342900">
              <a:lnSpc>
                <a:spcPts val="1280"/>
              </a:lnSpc>
              <a:spcBef>
                <a:spcPts val="1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Hasil</a:t>
            </a:r>
            <a:r>
              <a:rPr sz="105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Pengkajian </a:t>
            </a:r>
            <a:r>
              <a:rPr sz="1050" spc="-3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Keadaan</a:t>
            </a:r>
            <a:r>
              <a:rPr sz="10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Desa</a:t>
            </a:r>
            <a:endParaRPr sz="1050">
              <a:latin typeface="Arial Black"/>
              <a:cs typeface="Arial Black"/>
            </a:endParaRPr>
          </a:p>
          <a:p>
            <a:pPr marL="355600" indent="-342900">
              <a:lnSpc>
                <a:spcPts val="123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Penyelarasan</a:t>
            </a:r>
            <a:r>
              <a:rPr sz="1050" spc="-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arah</a:t>
            </a:r>
            <a:endParaRPr sz="1050">
              <a:latin typeface="Arial Black"/>
              <a:cs typeface="Arial Black"/>
            </a:endParaRPr>
          </a:p>
          <a:p>
            <a:pPr marL="355600" marR="5080">
              <a:lnSpc>
                <a:spcPct val="101400"/>
              </a:lnSpc>
              <a:spcBef>
                <a:spcPts val="10"/>
              </a:spcBef>
            </a:pP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kebijakan</a:t>
            </a:r>
            <a:r>
              <a:rPr sz="105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perencanaan </a:t>
            </a:r>
            <a:r>
              <a:rPr sz="1050" spc="-3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pembangunan </a:t>
            </a:r>
            <a:r>
              <a:rPr sz="1050" spc="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 Black"/>
                <a:cs typeface="Arial Black"/>
              </a:rPr>
              <a:t>kabupaten/kota</a:t>
            </a:r>
            <a:endParaRPr sz="1050">
              <a:latin typeface="Arial Black"/>
              <a:cs typeface="Arial Black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750554" y="3536950"/>
            <a:ext cx="331470" cy="391160"/>
            <a:chOff x="8750554" y="3536950"/>
            <a:chExt cx="331470" cy="391160"/>
          </a:xfrm>
        </p:grpSpPr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756904" y="3543300"/>
              <a:ext cx="318516" cy="37795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756904" y="3543300"/>
              <a:ext cx="318770" cy="378460"/>
            </a:xfrm>
            <a:custGeom>
              <a:avLst/>
              <a:gdLst/>
              <a:ahLst/>
              <a:cxnLst/>
              <a:rect l="l" t="t" r="r" b="b"/>
              <a:pathLst>
                <a:path w="318770" h="378460">
                  <a:moveTo>
                    <a:pt x="0" y="94487"/>
                  </a:moveTo>
                  <a:lnTo>
                    <a:pt x="159257" y="94487"/>
                  </a:lnTo>
                  <a:lnTo>
                    <a:pt x="159257" y="0"/>
                  </a:lnTo>
                  <a:lnTo>
                    <a:pt x="318516" y="188975"/>
                  </a:lnTo>
                  <a:lnTo>
                    <a:pt x="159257" y="377951"/>
                  </a:lnTo>
                  <a:lnTo>
                    <a:pt x="159257" y="283463"/>
                  </a:lnTo>
                  <a:lnTo>
                    <a:pt x="0" y="283463"/>
                  </a:lnTo>
                  <a:lnTo>
                    <a:pt x="0" y="94487"/>
                  </a:lnTo>
                  <a:close/>
                </a:path>
              </a:pathLst>
            </a:custGeom>
            <a:ln w="12699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2736850" y="4516882"/>
            <a:ext cx="349885" cy="444500"/>
            <a:chOff x="2736850" y="4516882"/>
            <a:chExt cx="349885" cy="444500"/>
          </a:xfrm>
        </p:grpSpPr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43200" y="4523232"/>
              <a:ext cx="336804" cy="43129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743200" y="4523232"/>
              <a:ext cx="337185" cy="431800"/>
            </a:xfrm>
            <a:custGeom>
              <a:avLst/>
              <a:gdLst/>
              <a:ahLst/>
              <a:cxnLst/>
              <a:rect l="l" t="t" r="r" b="b"/>
              <a:pathLst>
                <a:path w="337185" h="431800">
                  <a:moveTo>
                    <a:pt x="336804" y="107823"/>
                  </a:moveTo>
                  <a:lnTo>
                    <a:pt x="168401" y="107823"/>
                  </a:lnTo>
                  <a:lnTo>
                    <a:pt x="168401" y="0"/>
                  </a:lnTo>
                  <a:lnTo>
                    <a:pt x="0" y="215646"/>
                  </a:lnTo>
                  <a:lnTo>
                    <a:pt x="168401" y="431292"/>
                  </a:lnTo>
                  <a:lnTo>
                    <a:pt x="168401" y="323469"/>
                  </a:lnTo>
                  <a:lnTo>
                    <a:pt x="336804" y="323469"/>
                  </a:lnTo>
                  <a:lnTo>
                    <a:pt x="336804" y="107823"/>
                  </a:lnTo>
                  <a:close/>
                </a:path>
              </a:pathLst>
            </a:custGeom>
            <a:ln w="127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2733801" y="5216397"/>
            <a:ext cx="351155" cy="1120775"/>
            <a:chOff x="2733801" y="5216397"/>
            <a:chExt cx="351155" cy="1120775"/>
          </a:xfrm>
        </p:grpSpPr>
        <p:pic>
          <p:nvPicPr>
            <p:cNvPr id="48" name="object 4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41675" y="5222747"/>
              <a:ext cx="336804" cy="431291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741675" y="5222747"/>
              <a:ext cx="337185" cy="431800"/>
            </a:xfrm>
            <a:custGeom>
              <a:avLst/>
              <a:gdLst/>
              <a:ahLst/>
              <a:cxnLst/>
              <a:rect l="l" t="t" r="r" b="b"/>
              <a:pathLst>
                <a:path w="337185" h="431800">
                  <a:moveTo>
                    <a:pt x="336804" y="107822"/>
                  </a:moveTo>
                  <a:lnTo>
                    <a:pt x="168401" y="107822"/>
                  </a:lnTo>
                  <a:lnTo>
                    <a:pt x="168401" y="0"/>
                  </a:lnTo>
                  <a:lnTo>
                    <a:pt x="0" y="215645"/>
                  </a:lnTo>
                  <a:lnTo>
                    <a:pt x="168401" y="431291"/>
                  </a:lnTo>
                  <a:lnTo>
                    <a:pt x="168401" y="323468"/>
                  </a:lnTo>
                  <a:lnTo>
                    <a:pt x="336804" y="323468"/>
                  </a:lnTo>
                  <a:lnTo>
                    <a:pt x="336804" y="107822"/>
                  </a:lnTo>
                  <a:close/>
                </a:path>
              </a:pathLst>
            </a:custGeom>
            <a:ln w="127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40151" y="5899403"/>
              <a:ext cx="335280" cy="43129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740151" y="5899403"/>
              <a:ext cx="335280" cy="431800"/>
            </a:xfrm>
            <a:custGeom>
              <a:avLst/>
              <a:gdLst/>
              <a:ahLst/>
              <a:cxnLst/>
              <a:rect l="l" t="t" r="r" b="b"/>
              <a:pathLst>
                <a:path w="335280" h="431800">
                  <a:moveTo>
                    <a:pt x="335280" y="107823"/>
                  </a:moveTo>
                  <a:lnTo>
                    <a:pt x="167640" y="107823"/>
                  </a:lnTo>
                  <a:lnTo>
                    <a:pt x="167640" y="0"/>
                  </a:lnTo>
                  <a:lnTo>
                    <a:pt x="0" y="215646"/>
                  </a:lnTo>
                  <a:lnTo>
                    <a:pt x="167640" y="431292"/>
                  </a:lnTo>
                  <a:lnTo>
                    <a:pt x="167640" y="323469"/>
                  </a:lnTo>
                  <a:lnTo>
                    <a:pt x="335280" y="323469"/>
                  </a:lnTo>
                  <a:lnTo>
                    <a:pt x="335280" y="107823"/>
                  </a:lnTo>
                  <a:close/>
                </a:path>
              </a:pathLst>
            </a:custGeom>
            <a:ln w="127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2" name="object 5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545459" y="1777364"/>
            <a:ext cx="1939416" cy="1144015"/>
          </a:xfrm>
          <a:prstGeom prst="rect">
            <a:avLst/>
          </a:prstGeom>
        </p:spPr>
      </p:pic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1311402" y="342646"/>
            <a:ext cx="35890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PERENCANAAN </a:t>
            </a:r>
            <a:r>
              <a:rPr sz="28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PEMBANGUNAN</a:t>
            </a:r>
            <a:r>
              <a:rPr sz="2800" spc="-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DESA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5792" y="175260"/>
            <a:ext cx="1731645" cy="10337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900">
              <a:latin typeface="Times New Roman"/>
              <a:cs typeface="Times New Roman"/>
            </a:endParaRPr>
          </a:p>
          <a:p>
            <a:pPr marL="95885" marR="88265" algn="ctr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Pemerintah,Pemprov,Pemka </a:t>
            </a:r>
            <a:r>
              <a:rPr sz="1000" spc="-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b</a:t>
            </a:r>
            <a:r>
              <a:rPr sz="1000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Binwas</a:t>
            </a:r>
            <a:r>
              <a:rPr sz="1000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Penyelenggaraan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Pemdes</a:t>
            </a:r>
            <a:endParaRPr sz="1000">
              <a:latin typeface="Cambria"/>
              <a:cs typeface="Cambria"/>
            </a:endParaRPr>
          </a:p>
          <a:p>
            <a:pPr marL="479425" marR="471170" algn="ctr">
              <a:lnSpc>
                <a:spcPct val="100000"/>
              </a:lnSpc>
              <a:spcBef>
                <a:spcPts val="5"/>
              </a:spcBef>
            </a:pP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Pasal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112 (1) </a:t>
            </a:r>
            <a:r>
              <a:rPr sz="1000" b="1" spc="-21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UU</a:t>
            </a:r>
            <a:r>
              <a:rPr sz="1000" b="1" spc="-2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6/2014)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07764" y="175260"/>
            <a:ext cx="1728470" cy="10337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95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Dapat</a:t>
            </a:r>
            <a:r>
              <a:rPr sz="1000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didelegasikan</a:t>
            </a:r>
            <a:r>
              <a:rPr sz="1000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kepada</a:t>
            </a:r>
            <a:endParaRPr sz="1000">
              <a:latin typeface="Cambria"/>
              <a:cs typeface="Cambria"/>
            </a:endParaRPr>
          </a:p>
          <a:p>
            <a:pPr marL="384810" marR="376555" algn="ctr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perangkat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daerah </a:t>
            </a:r>
            <a:r>
              <a:rPr sz="1000" spc="-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Pasal</a:t>
            </a:r>
            <a:r>
              <a:rPr sz="1000" b="1" spc="21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112</a:t>
            </a:r>
            <a:r>
              <a:rPr sz="1000" b="1" spc="20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(2) </a:t>
            </a: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UU 6/2014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69735" y="175260"/>
            <a:ext cx="1443355" cy="10337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marL="201930" marR="193675" algn="ctr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Kecamatan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sebagai </a:t>
            </a:r>
            <a:r>
              <a:rPr sz="1000" spc="-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perangkat</a:t>
            </a:r>
            <a:r>
              <a:rPr sz="1000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daerah 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Pasal</a:t>
            </a:r>
            <a:r>
              <a:rPr sz="1000" b="1" spc="2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209 (2f)</a:t>
            </a:r>
            <a:endParaRPr sz="1000">
              <a:latin typeface="Cambria"/>
              <a:cs typeface="Cambria"/>
            </a:endParaRPr>
          </a:p>
          <a:p>
            <a:pPr marL="1905" algn="ctr">
              <a:lnSpc>
                <a:spcPct val="100000"/>
              </a:lnSpc>
            </a:pP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UU</a:t>
            </a:r>
            <a:r>
              <a:rPr sz="1000" b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23/2014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6200" y="1632204"/>
            <a:ext cx="1728470" cy="2693035"/>
          </a:xfrm>
          <a:custGeom>
            <a:avLst/>
            <a:gdLst/>
            <a:ahLst/>
            <a:cxnLst/>
            <a:rect l="l" t="t" r="r" b="b"/>
            <a:pathLst>
              <a:path w="1728470" h="2693035">
                <a:moveTo>
                  <a:pt x="1728216" y="0"/>
                </a:moveTo>
                <a:lnTo>
                  <a:pt x="0" y="0"/>
                </a:lnTo>
                <a:lnTo>
                  <a:pt x="0" y="2692908"/>
                </a:lnTo>
                <a:lnTo>
                  <a:pt x="1728216" y="2692908"/>
                </a:lnTo>
                <a:lnTo>
                  <a:pt x="172821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7340" y="2049272"/>
            <a:ext cx="12668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UU</a:t>
            </a:r>
            <a:r>
              <a:rPr sz="1000" b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6/2014</a:t>
            </a:r>
            <a:endParaRPr sz="10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(Bidang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Kewenangan</a:t>
            </a:r>
            <a:endParaRPr sz="1000">
              <a:latin typeface="Cambria"/>
              <a:cs typeface="Cambria"/>
            </a:endParaRPr>
          </a:p>
          <a:p>
            <a:pPr marL="387350" marR="379730" indent="-635" algn="ctr">
              <a:lnSpc>
                <a:spcPct val="100000"/>
              </a:lnSpc>
            </a:pP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Desa) </a:t>
            </a: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 Pasal</a:t>
            </a:r>
            <a:r>
              <a:rPr sz="1000" b="1" spc="-5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18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939" y="2811525"/>
            <a:ext cx="1549400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0820" indent="-198120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210820" algn="l"/>
              </a:tabLst>
            </a:pP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Penyelenggaran</a:t>
            </a:r>
            <a:r>
              <a:rPr sz="1000" spc="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Pemdes</a:t>
            </a:r>
            <a:endParaRPr sz="1000">
              <a:latin typeface="Cambria"/>
              <a:cs typeface="Cambria"/>
            </a:endParaRPr>
          </a:p>
          <a:p>
            <a:pPr marL="210820" marR="150495" indent="-198120">
              <a:lnSpc>
                <a:spcPct val="100000"/>
              </a:lnSpc>
              <a:buAutoNum type="arabicPeriod"/>
              <a:tabLst>
                <a:tab pos="210820" algn="l"/>
              </a:tabLst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Pelaks.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Pembangunan </a:t>
            </a:r>
            <a:r>
              <a:rPr sz="1000" spc="-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desa</a:t>
            </a:r>
            <a:endParaRPr sz="1000">
              <a:latin typeface="Cambria"/>
              <a:cs typeface="Cambria"/>
            </a:endParaRPr>
          </a:p>
          <a:p>
            <a:pPr marL="210820" indent="-198120">
              <a:lnSpc>
                <a:spcPct val="100000"/>
              </a:lnSpc>
              <a:buAutoNum type="arabicPeriod"/>
              <a:tabLst>
                <a:tab pos="210820" algn="l"/>
              </a:tabLst>
            </a:pP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Pembina</a:t>
            </a:r>
            <a:endParaRPr sz="1000">
              <a:latin typeface="Cambria"/>
              <a:cs typeface="Cambria"/>
            </a:endParaRPr>
          </a:p>
          <a:p>
            <a:pPr marL="21082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kemasyarakatan</a:t>
            </a:r>
            <a:r>
              <a:rPr sz="1000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desa</a:t>
            </a:r>
            <a:endParaRPr sz="1000">
              <a:latin typeface="Cambria"/>
              <a:cs typeface="Cambria"/>
            </a:endParaRPr>
          </a:p>
          <a:p>
            <a:pPr marL="210820" marR="421005" indent="-198120">
              <a:lnSpc>
                <a:spcPct val="100000"/>
              </a:lnSpc>
              <a:buAutoNum type="arabicPeriod" startAt="4"/>
              <a:tabLst>
                <a:tab pos="210820" algn="l"/>
              </a:tabLst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Pemberdayaan 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masy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r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akat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sa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07764" y="2165604"/>
            <a:ext cx="1728470" cy="164592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Times New Roman"/>
              <a:cs typeface="Times New Roman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Pasal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 23</a:t>
            </a:r>
            <a:endParaRPr sz="1000">
              <a:latin typeface="Cambria"/>
              <a:cs typeface="Cambria"/>
            </a:endParaRPr>
          </a:p>
          <a:p>
            <a:pPr marL="29845" algn="ctr">
              <a:lnSpc>
                <a:spcPct val="100000"/>
              </a:lnSpc>
            </a:pP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UU</a:t>
            </a:r>
            <a:r>
              <a:rPr sz="1000" b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6/2014</a:t>
            </a:r>
            <a:endParaRPr sz="1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00">
              <a:latin typeface="Cambria"/>
              <a:cs typeface="Cambria"/>
            </a:endParaRPr>
          </a:p>
          <a:p>
            <a:pPr marL="207010" marR="198755" algn="ct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Diselenggarakan</a:t>
            </a:r>
            <a:r>
              <a:rPr sz="1000" spc="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oleh 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pemerintah</a:t>
            </a:r>
            <a:r>
              <a:rPr sz="10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desa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(Kades </a:t>
            </a:r>
            <a:r>
              <a:rPr sz="1000" spc="-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dan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perangkat</a:t>
            </a:r>
            <a:r>
              <a:rPr sz="1000" spc="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desa)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69735" y="2170176"/>
            <a:ext cx="1443355" cy="1641475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201930" marR="191770" algn="ctr">
              <a:lnSpc>
                <a:spcPct val="100000"/>
              </a:lnSpc>
            </a:pPr>
            <a:r>
              <a:rPr sz="1100" b="1" spc="-10" dirty="0">
                <a:solidFill>
                  <a:srgbClr val="FFFFFF"/>
                </a:solidFill>
                <a:latin typeface="Cambria"/>
                <a:cs typeface="Cambria"/>
              </a:rPr>
              <a:t>P</a:t>
            </a:r>
            <a:r>
              <a:rPr sz="1100" b="1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1100" b="1" spc="-5" dirty="0">
                <a:solidFill>
                  <a:srgbClr val="FFFFFF"/>
                </a:solidFill>
                <a:latin typeface="Cambria"/>
                <a:cs typeface="Cambria"/>
              </a:rPr>
              <a:t>mbi</a:t>
            </a:r>
            <a:r>
              <a:rPr sz="1100" b="1" dirty="0">
                <a:solidFill>
                  <a:srgbClr val="FFFFFF"/>
                </a:solidFill>
                <a:latin typeface="Cambria"/>
                <a:cs typeface="Cambria"/>
              </a:rPr>
              <a:t>na</a:t>
            </a:r>
            <a:r>
              <a:rPr sz="1100" b="1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mbria"/>
                <a:cs typeface="Cambria"/>
              </a:rPr>
              <a:t>Te</a:t>
            </a:r>
            <a:r>
              <a:rPr sz="1100" b="1" spc="-5" dirty="0">
                <a:solidFill>
                  <a:srgbClr val="FFFFFF"/>
                </a:solidFill>
                <a:latin typeface="Cambria"/>
                <a:cs typeface="Cambria"/>
              </a:rPr>
              <a:t>k</a:t>
            </a:r>
            <a:r>
              <a:rPr sz="1100" b="1" spc="5" dirty="0">
                <a:solidFill>
                  <a:srgbClr val="FFFFFF"/>
                </a:solidFill>
                <a:latin typeface="Cambria"/>
                <a:cs typeface="Cambria"/>
              </a:rPr>
              <a:t>n</a:t>
            </a:r>
            <a:r>
              <a:rPr sz="1100" b="1" spc="-5" dirty="0">
                <a:solidFill>
                  <a:srgbClr val="FFFFFF"/>
                </a:solidFill>
                <a:latin typeface="Cambria"/>
                <a:cs typeface="Cambria"/>
              </a:rPr>
              <a:t>is  Pemerintahan </a:t>
            </a:r>
            <a:r>
              <a:rPr sz="1100" b="1" dirty="0">
                <a:solidFill>
                  <a:srgbClr val="FFFFFF"/>
                </a:solidFill>
                <a:latin typeface="Cambria"/>
                <a:cs typeface="Cambria"/>
              </a:rPr>
              <a:t> Desa</a:t>
            </a:r>
            <a:r>
              <a:rPr sz="1100" b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mbria"/>
                <a:cs typeface="Cambria"/>
              </a:rPr>
              <a:t>(PTPD)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69735" y="4108703"/>
            <a:ext cx="1443355" cy="43307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900">
              <a:latin typeface="Times New Roman"/>
              <a:cs typeface="Times New Roman"/>
            </a:endParaRPr>
          </a:p>
          <a:p>
            <a:pPr marL="121285">
              <a:lnSpc>
                <a:spcPct val="100000"/>
              </a:lnSpc>
            </a:pPr>
            <a:r>
              <a:rPr sz="1000" b="1" spc="-10" dirty="0">
                <a:latin typeface="Cambria"/>
                <a:cs typeface="Cambria"/>
              </a:rPr>
              <a:t>Mengkoordinasi</a:t>
            </a:r>
            <a:r>
              <a:rPr sz="1000" b="1" spc="50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kan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00072" y="4695444"/>
            <a:ext cx="1884045" cy="137795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150495" marR="144780" indent="1905" algn="ctr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Pem,</a:t>
            </a:r>
            <a:r>
              <a:rPr sz="1000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Pemprov/,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Pemkab 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memberdayakan masyarakat </a:t>
            </a:r>
            <a:r>
              <a:rPr sz="1000" spc="-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desa</a:t>
            </a:r>
            <a:endParaRPr sz="1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00">
              <a:latin typeface="Cambria"/>
              <a:cs typeface="Cambria"/>
            </a:endParaRPr>
          </a:p>
          <a:p>
            <a:pPr marL="554355" marR="548640" algn="ctr">
              <a:lnSpc>
                <a:spcPct val="100000"/>
              </a:lnSpc>
            </a:pP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Pasal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112 (3) </a:t>
            </a:r>
            <a:r>
              <a:rPr sz="1000" b="1" spc="-21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UU</a:t>
            </a:r>
            <a:r>
              <a:rPr sz="1000" b="1" spc="-1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6/2014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07764" y="4700015"/>
            <a:ext cx="1728470" cy="132334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4460" marR="115570" algn="ctr">
              <a:lnSpc>
                <a:spcPct val="100000"/>
              </a:lnSpc>
              <a:spcBef>
                <a:spcPts val="925"/>
              </a:spcBef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Melalui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pendampingan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dalam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perencanaan,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 pelaksanaan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pembangunan </a:t>
            </a:r>
            <a:r>
              <a:rPr sz="1000" spc="-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desa dan kawasan 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perdesaan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69735" y="4858511"/>
            <a:ext cx="1443355" cy="106235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387985" marR="374015" indent="-508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P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n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damp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g  masy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r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akat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00">
              <a:latin typeface="Arial MT"/>
              <a:cs typeface="Arial MT"/>
            </a:endParaRPr>
          </a:p>
          <a:p>
            <a:pPr marL="408940" marR="340360" indent="-60960">
              <a:lnSpc>
                <a:spcPct val="100000"/>
              </a:lnSpc>
            </a:pPr>
            <a:r>
              <a:rPr sz="900" b="1" dirty="0">
                <a:solidFill>
                  <a:srgbClr val="FFFF00"/>
                </a:solidFill>
                <a:latin typeface="Cambria"/>
                <a:cs typeface="Cambria"/>
              </a:rPr>
              <a:t>Pa</a:t>
            </a:r>
            <a:r>
              <a:rPr sz="900" b="1" spc="-10" dirty="0">
                <a:solidFill>
                  <a:srgbClr val="FFFF00"/>
                </a:solidFill>
                <a:latin typeface="Cambria"/>
                <a:cs typeface="Cambria"/>
              </a:rPr>
              <a:t>s</a:t>
            </a:r>
            <a:r>
              <a:rPr sz="900" b="1" spc="-5" dirty="0">
                <a:solidFill>
                  <a:srgbClr val="FFFF00"/>
                </a:solidFill>
                <a:latin typeface="Cambria"/>
                <a:cs typeface="Cambria"/>
              </a:rPr>
              <a:t>a</a:t>
            </a:r>
            <a:r>
              <a:rPr sz="900" b="1" dirty="0">
                <a:solidFill>
                  <a:srgbClr val="FFFF00"/>
                </a:solidFill>
                <a:latin typeface="Cambria"/>
                <a:cs typeface="Cambria"/>
              </a:rPr>
              <a:t>l</a:t>
            </a:r>
            <a:r>
              <a:rPr sz="900" b="1" spc="1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900" b="1" spc="-10" dirty="0">
                <a:solidFill>
                  <a:srgbClr val="FFFF00"/>
                </a:solidFill>
                <a:latin typeface="Cambria"/>
                <a:cs typeface="Cambria"/>
              </a:rPr>
              <a:t>128</a:t>
            </a:r>
            <a:r>
              <a:rPr sz="900" b="1" spc="-5" dirty="0">
                <a:solidFill>
                  <a:srgbClr val="FFFF00"/>
                </a:solidFill>
                <a:latin typeface="Cambria"/>
                <a:cs typeface="Cambria"/>
              </a:rPr>
              <a:t>-</a:t>
            </a:r>
            <a:r>
              <a:rPr sz="900" b="1" spc="-10" dirty="0">
                <a:solidFill>
                  <a:srgbClr val="FFFF00"/>
                </a:solidFill>
                <a:latin typeface="Cambria"/>
                <a:cs typeface="Cambria"/>
              </a:rPr>
              <a:t>131  </a:t>
            </a:r>
            <a:r>
              <a:rPr sz="900" b="1" dirty="0">
                <a:solidFill>
                  <a:srgbClr val="FFFF00"/>
                </a:solidFill>
                <a:latin typeface="Cambria"/>
                <a:cs typeface="Cambria"/>
              </a:rPr>
              <a:t>PP</a:t>
            </a:r>
            <a:r>
              <a:rPr sz="900" b="1" spc="-4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900" b="1" spc="-5" dirty="0">
                <a:solidFill>
                  <a:srgbClr val="FFFF00"/>
                </a:solidFill>
                <a:latin typeface="Cambria"/>
                <a:cs typeface="Cambria"/>
              </a:rPr>
              <a:t>43/2015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69735" y="6329171"/>
            <a:ext cx="1443355" cy="43434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950">
              <a:latin typeface="Times New Roman"/>
              <a:cs typeface="Times New Roman"/>
            </a:endParaRPr>
          </a:p>
          <a:p>
            <a:pPr marL="14224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Pelatihan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dan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binwas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77795" y="1639823"/>
            <a:ext cx="1731645" cy="2708275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546735">
              <a:lnSpc>
                <a:spcPct val="100000"/>
              </a:lnSpc>
            </a:pP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UU</a:t>
            </a:r>
            <a:r>
              <a:rPr sz="1000" b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6/2014</a:t>
            </a:r>
            <a:endParaRPr sz="1000">
              <a:latin typeface="Cambria"/>
              <a:cs typeface="Cambria"/>
            </a:endParaRPr>
          </a:p>
          <a:p>
            <a:pPr marL="332740" marR="325120" indent="390525">
              <a:lnSpc>
                <a:spcPct val="100000"/>
              </a:lnSpc>
            </a:pP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Jenis </a:t>
            </a:r>
            <a:r>
              <a:rPr sz="1000" b="1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Kewenangan</a:t>
            </a:r>
            <a:r>
              <a:rPr sz="1000" b="1" spc="-4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Desa</a:t>
            </a:r>
            <a:endParaRPr sz="1000">
              <a:latin typeface="Cambria"/>
              <a:cs typeface="Cambria"/>
            </a:endParaRPr>
          </a:p>
          <a:p>
            <a:pPr marL="567690">
              <a:lnSpc>
                <a:spcPct val="100000"/>
              </a:lnSpc>
            </a:pP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(Pasal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19)</a:t>
            </a:r>
            <a:endParaRPr sz="1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Cambria"/>
              <a:cs typeface="Cambria"/>
            </a:endParaRPr>
          </a:p>
          <a:p>
            <a:pPr marL="288925" marR="229235" indent="-196850">
              <a:lnSpc>
                <a:spcPct val="100000"/>
              </a:lnSpc>
              <a:buAutoNum type="arabicPeriod"/>
              <a:tabLst>
                <a:tab pos="288925" algn="l"/>
              </a:tabLst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Berdasarkan hak asal- </a:t>
            </a:r>
            <a:r>
              <a:rPr sz="1000" spc="-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usul</a:t>
            </a:r>
            <a:endParaRPr sz="1000">
              <a:latin typeface="Cambria"/>
              <a:cs typeface="Cambria"/>
            </a:endParaRPr>
          </a:p>
          <a:p>
            <a:pPr marL="288925" indent="-196850">
              <a:lnSpc>
                <a:spcPct val="100000"/>
              </a:lnSpc>
              <a:buAutoNum type="arabicPeriod"/>
              <a:tabLst>
                <a:tab pos="288925" algn="l"/>
              </a:tabLst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Lokal</a:t>
            </a:r>
            <a:r>
              <a:rPr sz="1000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berskala</a:t>
            </a:r>
            <a:r>
              <a:rPr sz="1000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desa</a:t>
            </a:r>
            <a:endParaRPr sz="1000">
              <a:latin typeface="Cambria"/>
              <a:cs typeface="Cambria"/>
            </a:endParaRPr>
          </a:p>
          <a:p>
            <a:pPr marL="288925" marR="115570" indent="-196850">
              <a:lnSpc>
                <a:spcPct val="100000"/>
              </a:lnSpc>
              <a:buAutoNum type="arabicPeriod"/>
              <a:tabLst>
                <a:tab pos="288925" algn="l"/>
              </a:tabLst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Ditugaskan 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P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er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i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nt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ah/P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mp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r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ov/P  emkab</a:t>
            </a:r>
            <a:endParaRPr sz="1000">
              <a:latin typeface="Cambria"/>
              <a:cs typeface="Cambria"/>
            </a:endParaRPr>
          </a:p>
          <a:p>
            <a:pPr marL="288925" marR="115570" indent="-196850">
              <a:lnSpc>
                <a:spcPct val="100000"/>
              </a:lnSpc>
              <a:buAutoNum type="arabicPeriod"/>
              <a:tabLst>
                <a:tab pos="288925" algn="l"/>
              </a:tabLst>
            </a:pP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Kewenangan</a:t>
            </a:r>
            <a:r>
              <a:rPr sz="1000" spc="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lain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yang 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ditugaskan 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P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er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i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nt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ah/P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mp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r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ov/P  emkab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020811" y="155447"/>
            <a:ext cx="2524125" cy="5020310"/>
          </a:xfrm>
          <a:custGeom>
            <a:avLst/>
            <a:gdLst/>
            <a:ahLst/>
            <a:cxnLst/>
            <a:rect l="l" t="t" r="r" b="b"/>
            <a:pathLst>
              <a:path w="2524125" h="5020310">
                <a:moveTo>
                  <a:pt x="2523744" y="0"/>
                </a:moveTo>
                <a:lnTo>
                  <a:pt x="0" y="0"/>
                </a:lnTo>
                <a:lnTo>
                  <a:pt x="0" y="5020056"/>
                </a:lnTo>
                <a:lnTo>
                  <a:pt x="2523744" y="5020056"/>
                </a:lnTo>
                <a:lnTo>
                  <a:pt x="252374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101076" y="370789"/>
            <a:ext cx="166623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1.</a:t>
            </a:r>
            <a:r>
              <a:rPr sz="1000" spc="5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Menyelenggarakan</a:t>
            </a:r>
            <a:r>
              <a:rPr sz="1000" spc="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urusan</a:t>
            </a:r>
            <a:endParaRPr sz="1000">
              <a:latin typeface="Cambria"/>
              <a:cs typeface="Cambria"/>
            </a:endParaRPr>
          </a:p>
          <a:p>
            <a:pPr marL="210820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pemerintahan</a:t>
            </a:r>
            <a:r>
              <a:rPr sz="1000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umum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01076" y="828548"/>
            <a:ext cx="13017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2.</a:t>
            </a:r>
            <a:r>
              <a:rPr sz="1000" spc="5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Mengkoordinasikan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99195" y="980948"/>
            <a:ext cx="212407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6850" indent="-184785">
              <a:lnSpc>
                <a:spcPct val="100000"/>
              </a:lnSpc>
              <a:spcBef>
                <a:spcPts val="95"/>
              </a:spcBef>
              <a:buAutoNum type="alphaLcPeriod"/>
              <a:tabLst>
                <a:tab pos="197485" algn="l"/>
              </a:tabLst>
            </a:pP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Keg.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Pemberdayaan</a:t>
            </a:r>
            <a:r>
              <a:rPr sz="1000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masy.</a:t>
            </a:r>
            <a:endParaRPr sz="1000">
              <a:latin typeface="Cambria"/>
              <a:cs typeface="Cambria"/>
            </a:endParaRPr>
          </a:p>
          <a:p>
            <a:pPr marL="196850" indent="-184785">
              <a:lnSpc>
                <a:spcPct val="100000"/>
              </a:lnSpc>
              <a:buAutoNum type="alphaLcPeriod"/>
              <a:tabLst>
                <a:tab pos="197485" algn="l"/>
              </a:tabLst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Upaya</a:t>
            </a:r>
            <a:r>
              <a:rPr sz="1000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penyelenggaraan</a:t>
            </a:r>
            <a:r>
              <a:rPr sz="1000" spc="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tramtibum</a:t>
            </a:r>
            <a:endParaRPr sz="1000">
              <a:latin typeface="Cambria"/>
              <a:cs typeface="Cambria"/>
            </a:endParaRPr>
          </a:p>
          <a:p>
            <a:pPr marL="196850" indent="-184785">
              <a:lnSpc>
                <a:spcPct val="100000"/>
              </a:lnSpc>
              <a:buAutoNum type="alphaLcPeriod"/>
              <a:tabLst>
                <a:tab pos="197485" algn="l"/>
              </a:tabLst>
            </a:pP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Penerapan</a:t>
            </a:r>
            <a:r>
              <a:rPr sz="1000" spc="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dan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penegakan</a:t>
            </a:r>
            <a:r>
              <a:rPr sz="1000" spc="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perda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83854" y="1438148"/>
            <a:ext cx="7016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dan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r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kada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99195" y="1590243"/>
            <a:ext cx="181927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6850" marR="5080" indent="-184785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d.</a:t>
            </a:r>
            <a:r>
              <a:rPr sz="1000" spc="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Penyelenggaraan</a:t>
            </a:r>
            <a:r>
              <a:rPr sz="1000" spc="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keg.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 Pemerintahan</a:t>
            </a:r>
            <a:r>
              <a:rPr sz="1000" spc="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oleh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 perangkat </a:t>
            </a:r>
            <a:r>
              <a:rPr sz="1000" spc="-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daerah</a:t>
            </a:r>
            <a:r>
              <a:rPr sz="1000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di</a:t>
            </a:r>
            <a:r>
              <a:rPr sz="1000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Kecamatan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01076" y="2197354"/>
            <a:ext cx="2273300" cy="1369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0820" marR="165100" indent="-198120">
              <a:lnSpc>
                <a:spcPct val="100000"/>
              </a:lnSpc>
              <a:spcBef>
                <a:spcPts val="105"/>
              </a:spcBef>
              <a:buAutoNum type="arabicPeriod" startAt="3"/>
              <a:tabLst>
                <a:tab pos="210820" algn="l"/>
              </a:tabLst>
            </a:pP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Binwas penyelenggaraan </a:t>
            </a:r>
            <a:r>
              <a:rPr sz="1400" spc="-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mbria"/>
                <a:cs typeface="Cambria"/>
              </a:rPr>
              <a:t>Desa</a:t>
            </a:r>
            <a:endParaRPr sz="1400">
              <a:latin typeface="Cambria"/>
              <a:cs typeface="Cambria"/>
            </a:endParaRPr>
          </a:p>
          <a:p>
            <a:pPr marL="210820" marR="5080" indent="-198120">
              <a:lnSpc>
                <a:spcPct val="100000"/>
              </a:lnSpc>
              <a:spcBef>
                <a:spcPts val="1215"/>
              </a:spcBef>
              <a:buAutoNum type="arabicPeriod" startAt="3"/>
              <a:tabLst>
                <a:tab pos="210820" algn="l"/>
              </a:tabLst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Melaksanakan urusan pemerintahan 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yang</a:t>
            </a:r>
            <a:r>
              <a:rPr sz="1000" spc="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menjadi</a:t>
            </a:r>
            <a:r>
              <a:rPr sz="10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kewenangan</a:t>
            </a:r>
            <a:r>
              <a:rPr sz="1000" spc="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Kab./Kota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 yang</a:t>
            </a:r>
            <a:r>
              <a:rPr sz="1000" spc="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tidak dilaksanakan</a:t>
            </a:r>
            <a:r>
              <a:rPr sz="1000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olehu</a:t>
            </a:r>
            <a:r>
              <a:rPr sz="10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nit 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perangkat</a:t>
            </a:r>
            <a:r>
              <a:rPr sz="1000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daerah</a:t>
            </a:r>
            <a:r>
              <a:rPr sz="10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Kab./Kota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yang</a:t>
            </a:r>
            <a:r>
              <a:rPr sz="1000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ada </a:t>
            </a:r>
            <a:r>
              <a:rPr sz="1000" spc="-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di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Kecamatan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01076" y="3694303"/>
            <a:ext cx="191388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0" marR="5080" indent="-1905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5.</a:t>
            </a:r>
            <a:r>
              <a:rPr sz="10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Melaksanakan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tugas</a:t>
            </a:r>
            <a:r>
              <a:rPr sz="1000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lain</a:t>
            </a:r>
            <a:r>
              <a:rPr sz="10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Cambria"/>
                <a:cs typeface="Cambria"/>
              </a:rPr>
              <a:t>sesuai </a:t>
            </a:r>
            <a:r>
              <a:rPr sz="1000" spc="-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mbria"/>
                <a:cs typeface="Cambria"/>
              </a:rPr>
              <a:t>ketentuan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45042" y="4149674"/>
            <a:ext cx="87693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" dirty="0">
                <a:solidFill>
                  <a:srgbClr val="FFFF00"/>
                </a:solidFill>
                <a:latin typeface="Cambria"/>
                <a:cs typeface="Cambria"/>
              </a:rPr>
              <a:t>Tugas</a:t>
            </a:r>
            <a:r>
              <a:rPr sz="1100" b="1" spc="17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100" b="1" spc="-5" dirty="0">
                <a:solidFill>
                  <a:srgbClr val="FFFF00"/>
                </a:solidFill>
                <a:latin typeface="Cambria"/>
                <a:cs typeface="Cambria"/>
              </a:rPr>
              <a:t>Camat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84666" y="4471797"/>
            <a:ext cx="7981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UU</a:t>
            </a:r>
            <a:r>
              <a:rPr sz="1000" b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23/2014</a:t>
            </a:r>
            <a:endParaRPr sz="10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FFFF00"/>
                </a:solidFill>
                <a:latin typeface="Cambria"/>
                <a:cs typeface="Cambria"/>
              </a:rPr>
              <a:t>Pasal</a:t>
            </a:r>
            <a:r>
              <a:rPr sz="1000" b="1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225</a:t>
            </a:r>
            <a:r>
              <a:rPr sz="1000" b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1000" b="1" spc="-10" dirty="0">
                <a:solidFill>
                  <a:srgbClr val="FFFF00"/>
                </a:solidFill>
                <a:latin typeface="Cambria"/>
                <a:cs typeface="Cambria"/>
              </a:rPr>
              <a:t>(1)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645140" y="2244851"/>
            <a:ext cx="1524000" cy="669290"/>
          </a:xfrm>
          <a:custGeom>
            <a:avLst/>
            <a:gdLst/>
            <a:ahLst/>
            <a:cxnLst/>
            <a:rect l="l" t="t" r="r" b="b"/>
            <a:pathLst>
              <a:path w="1524000" h="669289">
                <a:moveTo>
                  <a:pt x="1524000" y="0"/>
                </a:moveTo>
                <a:lnTo>
                  <a:pt x="0" y="0"/>
                </a:lnTo>
                <a:lnTo>
                  <a:pt x="0" y="669036"/>
                </a:lnTo>
                <a:lnTo>
                  <a:pt x="1524000" y="669036"/>
                </a:lnTo>
                <a:lnTo>
                  <a:pt x="152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0890250" y="2259583"/>
            <a:ext cx="10337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mbria"/>
                <a:cs typeface="Cambria"/>
              </a:rPr>
              <a:t>Binwas</a:t>
            </a:r>
            <a:r>
              <a:rPr sz="1000" b="1" spc="5" dirty="0">
                <a:latin typeface="Cambria"/>
                <a:cs typeface="Cambria"/>
              </a:rPr>
              <a:t> </a:t>
            </a:r>
            <a:r>
              <a:rPr sz="1000" b="1" spc="-5" dirty="0">
                <a:latin typeface="Cambria"/>
                <a:cs typeface="Cambria"/>
              </a:rPr>
              <a:t>desa</a:t>
            </a:r>
            <a:r>
              <a:rPr sz="1000" b="1" spc="-10" dirty="0">
                <a:latin typeface="Cambria"/>
                <a:cs typeface="Cambria"/>
              </a:rPr>
              <a:t> oleh</a:t>
            </a:r>
            <a:endParaRPr sz="1000">
              <a:latin typeface="Cambria"/>
              <a:cs typeface="Cambria"/>
            </a:endParaRPr>
          </a:p>
          <a:p>
            <a:pPr marL="169545" marR="158750" indent="-1270" algn="ctr">
              <a:lnSpc>
                <a:spcPct val="100000"/>
              </a:lnSpc>
            </a:pPr>
            <a:r>
              <a:rPr sz="1000" b="1" spc="-10" dirty="0">
                <a:latin typeface="Cambria"/>
                <a:cs typeface="Cambria"/>
              </a:rPr>
              <a:t>Camat </a:t>
            </a:r>
            <a:r>
              <a:rPr sz="1000" b="1" spc="30" dirty="0">
                <a:latin typeface="Cambria"/>
                <a:cs typeface="Cambria"/>
              </a:rPr>
              <a:t> </a:t>
            </a:r>
            <a:r>
              <a:rPr sz="1000" b="1" spc="-5" dirty="0">
                <a:latin typeface="Cambria"/>
                <a:cs typeface="Cambria"/>
              </a:rPr>
              <a:t>Pasal</a:t>
            </a:r>
            <a:r>
              <a:rPr sz="1000" b="1" spc="15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154 </a:t>
            </a:r>
            <a:r>
              <a:rPr sz="1000" b="1" spc="-5" dirty="0">
                <a:latin typeface="Cambria"/>
                <a:cs typeface="Cambria"/>
              </a:rPr>
              <a:t> PP</a:t>
            </a:r>
            <a:r>
              <a:rPr sz="1000" b="1" spc="5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43/201</a:t>
            </a:r>
            <a:r>
              <a:rPr sz="1000" b="1" spc="-5" dirty="0">
                <a:latin typeface="Cambria"/>
                <a:cs typeface="Cambria"/>
              </a:rPr>
              <a:t>4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0669523" y="458723"/>
            <a:ext cx="1522730" cy="597535"/>
          </a:xfrm>
          <a:custGeom>
            <a:avLst/>
            <a:gdLst/>
            <a:ahLst/>
            <a:cxnLst/>
            <a:rect l="l" t="t" r="r" b="b"/>
            <a:pathLst>
              <a:path w="1522729" h="597535">
                <a:moveTo>
                  <a:pt x="1522476" y="0"/>
                </a:moveTo>
                <a:lnTo>
                  <a:pt x="0" y="0"/>
                </a:lnTo>
                <a:lnTo>
                  <a:pt x="0" y="597408"/>
                </a:lnTo>
                <a:lnTo>
                  <a:pt x="1522476" y="597408"/>
                </a:lnTo>
                <a:lnTo>
                  <a:pt x="152247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1063096" y="512825"/>
            <a:ext cx="73787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732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mbria"/>
                <a:cs typeface="Cambria"/>
              </a:rPr>
              <a:t>Tugas</a:t>
            </a:r>
            <a:r>
              <a:rPr sz="1000" b="1" spc="15" dirty="0">
                <a:latin typeface="Cambria"/>
                <a:cs typeface="Cambria"/>
              </a:rPr>
              <a:t> </a:t>
            </a:r>
            <a:r>
              <a:rPr sz="1000" b="1" spc="-5" dirty="0">
                <a:latin typeface="Cambria"/>
                <a:cs typeface="Cambria"/>
              </a:rPr>
              <a:t>: </a:t>
            </a:r>
            <a:r>
              <a:rPr sz="1000" b="1" dirty="0">
                <a:latin typeface="Cambria"/>
                <a:cs typeface="Cambria"/>
              </a:rPr>
              <a:t> </a:t>
            </a:r>
            <a:r>
              <a:rPr sz="1000" b="1" spc="-5" dirty="0">
                <a:latin typeface="Cambria"/>
                <a:cs typeface="Cambria"/>
              </a:rPr>
              <a:t>Pasal</a:t>
            </a:r>
            <a:r>
              <a:rPr sz="1000" b="1" spc="185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10-12 </a:t>
            </a:r>
            <a:r>
              <a:rPr sz="1000" b="1" spc="-204" dirty="0">
                <a:latin typeface="Cambria"/>
                <a:cs typeface="Cambria"/>
              </a:rPr>
              <a:t> </a:t>
            </a:r>
            <a:r>
              <a:rPr sz="1000" b="1" spc="-5" dirty="0">
                <a:latin typeface="Cambria"/>
                <a:cs typeface="Cambria"/>
              </a:rPr>
              <a:t>PP</a:t>
            </a:r>
            <a:r>
              <a:rPr sz="1000" b="1" spc="-40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17/2018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0669523" y="1208532"/>
            <a:ext cx="1522730" cy="847725"/>
          </a:xfrm>
          <a:custGeom>
            <a:avLst/>
            <a:gdLst/>
            <a:ahLst/>
            <a:cxnLst/>
            <a:rect l="l" t="t" r="r" b="b"/>
            <a:pathLst>
              <a:path w="1522729" h="847725">
                <a:moveTo>
                  <a:pt x="1522476" y="0"/>
                </a:moveTo>
                <a:lnTo>
                  <a:pt x="0" y="0"/>
                </a:lnTo>
                <a:lnTo>
                  <a:pt x="0" y="847344"/>
                </a:lnTo>
                <a:lnTo>
                  <a:pt x="1522476" y="847344"/>
                </a:lnTo>
                <a:lnTo>
                  <a:pt x="152247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1070717" y="1464944"/>
            <a:ext cx="7226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16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Cambria"/>
                <a:cs typeface="Cambria"/>
              </a:rPr>
              <a:t>Pasal</a:t>
            </a:r>
            <a:r>
              <a:rPr sz="1000" b="1" spc="10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50 </a:t>
            </a:r>
            <a:r>
              <a:rPr sz="1000" b="1" spc="-5" dirty="0">
                <a:latin typeface="Cambria"/>
                <a:cs typeface="Cambria"/>
              </a:rPr>
              <a:t> PP</a:t>
            </a:r>
            <a:r>
              <a:rPr sz="1000" b="1" spc="5" dirty="0">
                <a:latin typeface="Cambria"/>
                <a:cs typeface="Cambria"/>
              </a:rPr>
              <a:t> </a:t>
            </a:r>
            <a:r>
              <a:rPr sz="1000" b="1" spc="-10" dirty="0">
                <a:latin typeface="Cambria"/>
                <a:cs typeface="Cambria"/>
              </a:rPr>
              <a:t>18/201</a:t>
            </a:r>
            <a:r>
              <a:rPr sz="1000" b="1" spc="-5" dirty="0">
                <a:latin typeface="Cambria"/>
                <a:cs typeface="Cambria"/>
              </a:rPr>
              <a:t>6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007614" y="1183258"/>
            <a:ext cx="3983354" cy="1021715"/>
          </a:xfrm>
          <a:custGeom>
            <a:avLst/>
            <a:gdLst/>
            <a:ahLst/>
            <a:cxnLst/>
            <a:rect l="l" t="t" r="r" b="b"/>
            <a:pathLst>
              <a:path w="3983354" h="1021714">
                <a:moveTo>
                  <a:pt x="3983228" y="988187"/>
                </a:moveTo>
                <a:lnTo>
                  <a:pt x="3899154" y="906907"/>
                </a:lnTo>
                <a:lnTo>
                  <a:pt x="3891026" y="907034"/>
                </a:lnTo>
                <a:lnTo>
                  <a:pt x="3886200" y="912114"/>
                </a:lnTo>
                <a:lnTo>
                  <a:pt x="3881374" y="917067"/>
                </a:lnTo>
                <a:lnTo>
                  <a:pt x="3881501" y="925195"/>
                </a:lnTo>
                <a:lnTo>
                  <a:pt x="3916108" y="958684"/>
                </a:lnTo>
                <a:lnTo>
                  <a:pt x="38404" y="7924"/>
                </a:lnTo>
                <a:lnTo>
                  <a:pt x="26797" y="2413"/>
                </a:lnTo>
                <a:lnTo>
                  <a:pt x="25654" y="4800"/>
                </a:lnTo>
                <a:lnTo>
                  <a:pt x="6096" y="0"/>
                </a:lnTo>
                <a:lnTo>
                  <a:pt x="0" y="24638"/>
                </a:lnTo>
                <a:lnTo>
                  <a:pt x="30073" y="32016"/>
                </a:lnTo>
                <a:lnTo>
                  <a:pt x="1995398" y="964742"/>
                </a:lnTo>
                <a:lnTo>
                  <a:pt x="1954276" y="968248"/>
                </a:lnTo>
                <a:lnTo>
                  <a:pt x="1947291" y="968756"/>
                </a:lnTo>
                <a:lnTo>
                  <a:pt x="1942084" y="974979"/>
                </a:lnTo>
                <a:lnTo>
                  <a:pt x="1942719" y="981964"/>
                </a:lnTo>
                <a:lnTo>
                  <a:pt x="1943227" y="988949"/>
                </a:lnTo>
                <a:lnTo>
                  <a:pt x="1949450" y="994156"/>
                </a:lnTo>
                <a:lnTo>
                  <a:pt x="2057146" y="984885"/>
                </a:lnTo>
                <a:lnTo>
                  <a:pt x="2066036" y="984123"/>
                </a:lnTo>
                <a:lnTo>
                  <a:pt x="2003933" y="893318"/>
                </a:lnTo>
                <a:lnTo>
                  <a:pt x="1999996" y="887603"/>
                </a:lnTo>
                <a:lnTo>
                  <a:pt x="1992122" y="886079"/>
                </a:lnTo>
                <a:lnTo>
                  <a:pt x="1980438" y="893953"/>
                </a:lnTo>
                <a:lnTo>
                  <a:pt x="1979041" y="901954"/>
                </a:lnTo>
                <a:lnTo>
                  <a:pt x="1982978" y="907669"/>
                </a:lnTo>
                <a:lnTo>
                  <a:pt x="2006282" y="941806"/>
                </a:lnTo>
                <a:lnTo>
                  <a:pt x="152323" y="61988"/>
                </a:lnTo>
                <a:lnTo>
                  <a:pt x="3910139" y="983348"/>
                </a:lnTo>
                <a:lnTo>
                  <a:pt x="3863848" y="997077"/>
                </a:lnTo>
                <a:lnTo>
                  <a:pt x="3860038" y="1004189"/>
                </a:lnTo>
                <a:lnTo>
                  <a:pt x="3861943" y="1010793"/>
                </a:lnTo>
                <a:lnTo>
                  <a:pt x="3863975" y="1017524"/>
                </a:lnTo>
                <a:lnTo>
                  <a:pt x="3871087" y="1021461"/>
                </a:lnTo>
                <a:lnTo>
                  <a:pt x="3961803" y="994537"/>
                </a:lnTo>
                <a:lnTo>
                  <a:pt x="3983228" y="98818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83228" y="5315077"/>
            <a:ext cx="225933" cy="117347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5935726" y="5323204"/>
            <a:ext cx="335280" cy="117475"/>
          </a:xfrm>
          <a:custGeom>
            <a:avLst/>
            <a:gdLst/>
            <a:ahLst/>
            <a:cxnLst/>
            <a:rect l="l" t="t" r="r" b="b"/>
            <a:pathLst>
              <a:path w="335279" h="117475">
                <a:moveTo>
                  <a:pt x="261692" y="73674"/>
                </a:moveTo>
                <a:lnTo>
                  <a:pt x="218312" y="94615"/>
                </a:lnTo>
                <a:lnTo>
                  <a:pt x="215646" y="102235"/>
                </a:lnTo>
                <a:lnTo>
                  <a:pt x="221741" y="114935"/>
                </a:lnTo>
                <a:lnTo>
                  <a:pt x="229362" y="117475"/>
                </a:lnTo>
                <a:lnTo>
                  <a:pt x="312635" y="77343"/>
                </a:lnTo>
                <a:lnTo>
                  <a:pt x="308610" y="77343"/>
                </a:lnTo>
                <a:lnTo>
                  <a:pt x="261692" y="73674"/>
                </a:lnTo>
                <a:close/>
              </a:path>
              <a:path w="335279" h="117475">
                <a:moveTo>
                  <a:pt x="284474" y="62665"/>
                </a:moveTo>
                <a:lnTo>
                  <a:pt x="261692" y="73674"/>
                </a:lnTo>
                <a:lnTo>
                  <a:pt x="308610" y="77343"/>
                </a:lnTo>
                <a:lnTo>
                  <a:pt x="308782" y="75057"/>
                </a:lnTo>
                <a:lnTo>
                  <a:pt x="302387" y="75057"/>
                </a:lnTo>
                <a:lnTo>
                  <a:pt x="284474" y="62665"/>
                </a:lnTo>
                <a:close/>
              </a:path>
              <a:path w="335279" h="117475">
                <a:moveTo>
                  <a:pt x="238506" y="0"/>
                </a:moveTo>
                <a:lnTo>
                  <a:pt x="230632" y="1397"/>
                </a:lnTo>
                <a:lnTo>
                  <a:pt x="226695" y="7112"/>
                </a:lnTo>
                <a:lnTo>
                  <a:pt x="222631" y="12954"/>
                </a:lnTo>
                <a:lnTo>
                  <a:pt x="224027" y="20828"/>
                </a:lnTo>
                <a:lnTo>
                  <a:pt x="263853" y="48400"/>
                </a:lnTo>
                <a:lnTo>
                  <a:pt x="310514" y="52070"/>
                </a:lnTo>
                <a:lnTo>
                  <a:pt x="308610" y="77343"/>
                </a:lnTo>
                <a:lnTo>
                  <a:pt x="312635" y="77343"/>
                </a:lnTo>
                <a:lnTo>
                  <a:pt x="334772" y="66675"/>
                </a:lnTo>
                <a:lnTo>
                  <a:pt x="244348" y="3937"/>
                </a:lnTo>
                <a:lnTo>
                  <a:pt x="238506" y="0"/>
                </a:lnTo>
                <a:close/>
              </a:path>
              <a:path w="335279" h="117475">
                <a:moveTo>
                  <a:pt x="304038" y="53213"/>
                </a:moveTo>
                <a:lnTo>
                  <a:pt x="284474" y="62665"/>
                </a:lnTo>
                <a:lnTo>
                  <a:pt x="302387" y="75057"/>
                </a:lnTo>
                <a:lnTo>
                  <a:pt x="304038" y="53213"/>
                </a:lnTo>
                <a:close/>
              </a:path>
              <a:path w="335279" h="117475">
                <a:moveTo>
                  <a:pt x="310428" y="53213"/>
                </a:moveTo>
                <a:lnTo>
                  <a:pt x="304038" y="53213"/>
                </a:lnTo>
                <a:lnTo>
                  <a:pt x="302387" y="75057"/>
                </a:lnTo>
                <a:lnTo>
                  <a:pt x="308782" y="75057"/>
                </a:lnTo>
                <a:lnTo>
                  <a:pt x="310428" y="53213"/>
                </a:lnTo>
                <a:close/>
              </a:path>
              <a:path w="335279" h="117475">
                <a:moveTo>
                  <a:pt x="2032" y="27813"/>
                </a:moveTo>
                <a:lnTo>
                  <a:pt x="0" y="53213"/>
                </a:lnTo>
                <a:lnTo>
                  <a:pt x="261692" y="73674"/>
                </a:lnTo>
                <a:lnTo>
                  <a:pt x="284474" y="62665"/>
                </a:lnTo>
                <a:lnTo>
                  <a:pt x="263853" y="48400"/>
                </a:lnTo>
                <a:lnTo>
                  <a:pt x="2032" y="27813"/>
                </a:lnTo>
                <a:close/>
              </a:path>
              <a:path w="335279" h="117475">
                <a:moveTo>
                  <a:pt x="263853" y="48400"/>
                </a:moveTo>
                <a:lnTo>
                  <a:pt x="284474" y="62665"/>
                </a:lnTo>
                <a:lnTo>
                  <a:pt x="304038" y="53213"/>
                </a:lnTo>
                <a:lnTo>
                  <a:pt x="310428" y="53213"/>
                </a:lnTo>
                <a:lnTo>
                  <a:pt x="310514" y="52070"/>
                </a:lnTo>
                <a:lnTo>
                  <a:pt x="263853" y="484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042666" y="6073902"/>
            <a:ext cx="3227705" cy="474345"/>
          </a:xfrm>
          <a:custGeom>
            <a:avLst/>
            <a:gdLst/>
            <a:ahLst/>
            <a:cxnLst/>
            <a:rect l="l" t="t" r="r" b="b"/>
            <a:pathLst>
              <a:path w="3227704" h="474345">
                <a:moveTo>
                  <a:pt x="0" y="0"/>
                </a:moveTo>
                <a:lnTo>
                  <a:pt x="0" y="473951"/>
                </a:lnTo>
                <a:lnTo>
                  <a:pt x="3227323" y="473951"/>
                </a:lnTo>
              </a:path>
            </a:pathLst>
          </a:custGeom>
          <a:ln w="253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932421" y="5921438"/>
            <a:ext cx="118110" cy="408940"/>
          </a:xfrm>
          <a:custGeom>
            <a:avLst/>
            <a:gdLst/>
            <a:ahLst/>
            <a:cxnLst/>
            <a:rect l="l" t="t" r="r" b="b"/>
            <a:pathLst>
              <a:path w="118109" h="408939">
                <a:moveTo>
                  <a:pt x="14097" y="292849"/>
                </a:moveTo>
                <a:lnTo>
                  <a:pt x="8127" y="296392"/>
                </a:lnTo>
                <a:lnTo>
                  <a:pt x="2031" y="299923"/>
                </a:lnTo>
                <a:lnTo>
                  <a:pt x="0" y="307695"/>
                </a:lnTo>
                <a:lnTo>
                  <a:pt x="3555" y="313753"/>
                </a:lnTo>
                <a:lnTo>
                  <a:pt x="58927" y="408762"/>
                </a:lnTo>
                <a:lnTo>
                  <a:pt x="73612" y="383565"/>
                </a:lnTo>
                <a:lnTo>
                  <a:pt x="46227" y="383565"/>
                </a:lnTo>
                <a:lnTo>
                  <a:pt x="46227" y="336669"/>
                </a:lnTo>
                <a:lnTo>
                  <a:pt x="25400" y="300964"/>
                </a:lnTo>
                <a:lnTo>
                  <a:pt x="21971" y="294906"/>
                </a:lnTo>
                <a:lnTo>
                  <a:pt x="14097" y="292849"/>
                </a:lnTo>
                <a:close/>
              </a:path>
              <a:path w="118109" h="408939">
                <a:moveTo>
                  <a:pt x="46227" y="336669"/>
                </a:moveTo>
                <a:lnTo>
                  <a:pt x="46227" y="383565"/>
                </a:lnTo>
                <a:lnTo>
                  <a:pt x="71627" y="383565"/>
                </a:lnTo>
                <a:lnTo>
                  <a:pt x="71627" y="377164"/>
                </a:lnTo>
                <a:lnTo>
                  <a:pt x="48005" y="377164"/>
                </a:lnTo>
                <a:lnTo>
                  <a:pt x="58927" y="358441"/>
                </a:lnTo>
                <a:lnTo>
                  <a:pt x="46227" y="336669"/>
                </a:lnTo>
                <a:close/>
              </a:path>
              <a:path w="118109" h="408939">
                <a:moveTo>
                  <a:pt x="103758" y="292849"/>
                </a:moveTo>
                <a:lnTo>
                  <a:pt x="95884" y="294906"/>
                </a:lnTo>
                <a:lnTo>
                  <a:pt x="92455" y="300964"/>
                </a:lnTo>
                <a:lnTo>
                  <a:pt x="71627" y="336669"/>
                </a:lnTo>
                <a:lnTo>
                  <a:pt x="71627" y="383565"/>
                </a:lnTo>
                <a:lnTo>
                  <a:pt x="73612" y="383565"/>
                </a:lnTo>
                <a:lnTo>
                  <a:pt x="114300" y="313753"/>
                </a:lnTo>
                <a:lnTo>
                  <a:pt x="117855" y="307695"/>
                </a:lnTo>
                <a:lnTo>
                  <a:pt x="115824" y="299923"/>
                </a:lnTo>
                <a:lnTo>
                  <a:pt x="109727" y="296392"/>
                </a:lnTo>
                <a:lnTo>
                  <a:pt x="103758" y="292849"/>
                </a:lnTo>
                <a:close/>
              </a:path>
              <a:path w="118109" h="408939">
                <a:moveTo>
                  <a:pt x="58927" y="358441"/>
                </a:moveTo>
                <a:lnTo>
                  <a:pt x="48005" y="377164"/>
                </a:lnTo>
                <a:lnTo>
                  <a:pt x="69850" y="377164"/>
                </a:lnTo>
                <a:lnTo>
                  <a:pt x="58927" y="358441"/>
                </a:lnTo>
                <a:close/>
              </a:path>
              <a:path w="118109" h="408939">
                <a:moveTo>
                  <a:pt x="71627" y="336669"/>
                </a:moveTo>
                <a:lnTo>
                  <a:pt x="58927" y="358441"/>
                </a:lnTo>
                <a:lnTo>
                  <a:pt x="69850" y="377164"/>
                </a:lnTo>
                <a:lnTo>
                  <a:pt x="71627" y="377164"/>
                </a:lnTo>
                <a:lnTo>
                  <a:pt x="71627" y="336669"/>
                </a:lnTo>
                <a:close/>
              </a:path>
              <a:path w="118109" h="408939">
                <a:moveTo>
                  <a:pt x="58927" y="50333"/>
                </a:moveTo>
                <a:lnTo>
                  <a:pt x="46227" y="72105"/>
                </a:lnTo>
                <a:lnTo>
                  <a:pt x="46227" y="336669"/>
                </a:lnTo>
                <a:lnTo>
                  <a:pt x="58927" y="358441"/>
                </a:lnTo>
                <a:lnTo>
                  <a:pt x="71627" y="336669"/>
                </a:lnTo>
                <a:lnTo>
                  <a:pt x="71627" y="72105"/>
                </a:lnTo>
                <a:lnTo>
                  <a:pt x="58927" y="50333"/>
                </a:lnTo>
                <a:close/>
              </a:path>
              <a:path w="118109" h="408939">
                <a:moveTo>
                  <a:pt x="58927" y="0"/>
                </a:moveTo>
                <a:lnTo>
                  <a:pt x="3555" y="95008"/>
                </a:lnTo>
                <a:lnTo>
                  <a:pt x="0" y="101066"/>
                </a:lnTo>
                <a:lnTo>
                  <a:pt x="2031" y="108839"/>
                </a:lnTo>
                <a:lnTo>
                  <a:pt x="8127" y="112382"/>
                </a:lnTo>
                <a:lnTo>
                  <a:pt x="14097" y="115912"/>
                </a:lnTo>
                <a:lnTo>
                  <a:pt x="21971" y="113868"/>
                </a:lnTo>
                <a:lnTo>
                  <a:pt x="25400" y="107810"/>
                </a:lnTo>
                <a:lnTo>
                  <a:pt x="46227" y="72105"/>
                </a:lnTo>
                <a:lnTo>
                  <a:pt x="46227" y="25209"/>
                </a:lnTo>
                <a:lnTo>
                  <a:pt x="73620" y="25209"/>
                </a:lnTo>
                <a:lnTo>
                  <a:pt x="58927" y="0"/>
                </a:lnTo>
                <a:close/>
              </a:path>
              <a:path w="118109" h="408939">
                <a:moveTo>
                  <a:pt x="73620" y="25209"/>
                </a:moveTo>
                <a:lnTo>
                  <a:pt x="71627" y="25209"/>
                </a:lnTo>
                <a:lnTo>
                  <a:pt x="71627" y="72105"/>
                </a:lnTo>
                <a:lnTo>
                  <a:pt x="92455" y="107810"/>
                </a:lnTo>
                <a:lnTo>
                  <a:pt x="95884" y="113868"/>
                </a:lnTo>
                <a:lnTo>
                  <a:pt x="103758" y="115912"/>
                </a:lnTo>
                <a:lnTo>
                  <a:pt x="109727" y="112382"/>
                </a:lnTo>
                <a:lnTo>
                  <a:pt x="115824" y="108839"/>
                </a:lnTo>
                <a:lnTo>
                  <a:pt x="117855" y="101066"/>
                </a:lnTo>
                <a:lnTo>
                  <a:pt x="114300" y="95008"/>
                </a:lnTo>
                <a:lnTo>
                  <a:pt x="73620" y="25209"/>
                </a:lnTo>
                <a:close/>
              </a:path>
              <a:path w="118109" h="408939">
                <a:moveTo>
                  <a:pt x="71627" y="25209"/>
                </a:moveTo>
                <a:lnTo>
                  <a:pt x="46227" y="25209"/>
                </a:lnTo>
                <a:lnTo>
                  <a:pt x="46227" y="72105"/>
                </a:lnTo>
                <a:lnTo>
                  <a:pt x="58927" y="50333"/>
                </a:lnTo>
                <a:lnTo>
                  <a:pt x="48005" y="31610"/>
                </a:lnTo>
                <a:lnTo>
                  <a:pt x="71627" y="31610"/>
                </a:lnTo>
                <a:lnTo>
                  <a:pt x="71627" y="25209"/>
                </a:lnTo>
                <a:close/>
              </a:path>
              <a:path w="118109" h="408939">
                <a:moveTo>
                  <a:pt x="71627" y="31610"/>
                </a:moveTo>
                <a:lnTo>
                  <a:pt x="69850" y="31610"/>
                </a:lnTo>
                <a:lnTo>
                  <a:pt x="58927" y="50333"/>
                </a:lnTo>
                <a:lnTo>
                  <a:pt x="71627" y="72105"/>
                </a:lnTo>
                <a:lnTo>
                  <a:pt x="71627" y="31610"/>
                </a:lnTo>
                <a:close/>
              </a:path>
              <a:path w="118109" h="408939">
                <a:moveTo>
                  <a:pt x="69850" y="31610"/>
                </a:moveTo>
                <a:lnTo>
                  <a:pt x="48005" y="31610"/>
                </a:lnTo>
                <a:lnTo>
                  <a:pt x="58927" y="50333"/>
                </a:lnTo>
                <a:lnTo>
                  <a:pt x="69850" y="3161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882116" y="633730"/>
            <a:ext cx="9787890" cy="4225925"/>
            <a:chOff x="882116" y="633730"/>
            <a:chExt cx="9787890" cy="4225925"/>
          </a:xfrm>
        </p:grpSpPr>
        <p:sp>
          <p:nvSpPr>
            <p:cNvPr id="39" name="object 39"/>
            <p:cNvSpPr/>
            <p:nvPr/>
          </p:nvSpPr>
          <p:spPr>
            <a:xfrm>
              <a:off x="882116" y="633729"/>
              <a:ext cx="7165975" cy="2416810"/>
            </a:xfrm>
            <a:custGeom>
              <a:avLst/>
              <a:gdLst/>
              <a:ahLst/>
              <a:cxnLst/>
              <a:rect l="l" t="t" r="r" b="b"/>
              <a:pathLst>
                <a:path w="7165975" h="2416810">
                  <a:moveTo>
                    <a:pt x="1265199" y="46228"/>
                  </a:moveTo>
                  <a:lnTo>
                    <a:pt x="46253" y="46228"/>
                  </a:lnTo>
                  <a:lnTo>
                    <a:pt x="46253" y="927290"/>
                  </a:lnTo>
                  <a:lnTo>
                    <a:pt x="46253" y="974217"/>
                  </a:lnTo>
                  <a:lnTo>
                    <a:pt x="46240" y="927277"/>
                  </a:lnTo>
                  <a:lnTo>
                    <a:pt x="25476" y="891667"/>
                  </a:lnTo>
                  <a:lnTo>
                    <a:pt x="21945" y="885571"/>
                  </a:lnTo>
                  <a:lnTo>
                    <a:pt x="14160" y="883539"/>
                  </a:lnTo>
                  <a:lnTo>
                    <a:pt x="8102" y="887095"/>
                  </a:lnTo>
                  <a:lnTo>
                    <a:pt x="2044" y="890524"/>
                  </a:lnTo>
                  <a:lnTo>
                    <a:pt x="0" y="898398"/>
                  </a:lnTo>
                  <a:lnTo>
                    <a:pt x="3530" y="904367"/>
                  </a:lnTo>
                  <a:lnTo>
                    <a:pt x="58953" y="999490"/>
                  </a:lnTo>
                  <a:lnTo>
                    <a:pt x="73672" y="974217"/>
                  </a:lnTo>
                  <a:lnTo>
                    <a:pt x="114376" y="904367"/>
                  </a:lnTo>
                  <a:lnTo>
                    <a:pt x="117906" y="898398"/>
                  </a:lnTo>
                  <a:lnTo>
                    <a:pt x="115862" y="890524"/>
                  </a:lnTo>
                  <a:lnTo>
                    <a:pt x="109804" y="887095"/>
                  </a:lnTo>
                  <a:lnTo>
                    <a:pt x="103746" y="883539"/>
                  </a:lnTo>
                  <a:lnTo>
                    <a:pt x="95973" y="885571"/>
                  </a:lnTo>
                  <a:lnTo>
                    <a:pt x="71653" y="927277"/>
                  </a:lnTo>
                  <a:lnTo>
                    <a:pt x="71653" y="71628"/>
                  </a:lnTo>
                  <a:lnTo>
                    <a:pt x="1265199" y="71628"/>
                  </a:lnTo>
                  <a:lnTo>
                    <a:pt x="1265199" y="58928"/>
                  </a:lnTo>
                  <a:lnTo>
                    <a:pt x="1265199" y="46228"/>
                  </a:lnTo>
                  <a:close/>
                </a:path>
                <a:path w="7165975" h="2416810">
                  <a:moveTo>
                    <a:pt x="1297457" y="2361438"/>
                  </a:moveTo>
                  <a:lnTo>
                    <a:pt x="1204620" y="2302256"/>
                  </a:lnTo>
                  <a:lnTo>
                    <a:pt x="1198778" y="2298446"/>
                  </a:lnTo>
                  <a:lnTo>
                    <a:pt x="1190904" y="2300224"/>
                  </a:lnTo>
                  <a:lnTo>
                    <a:pt x="1187094" y="2306066"/>
                  </a:lnTo>
                  <a:lnTo>
                    <a:pt x="1183411" y="2312035"/>
                  </a:lnTo>
                  <a:lnTo>
                    <a:pt x="1185062" y="2319909"/>
                  </a:lnTo>
                  <a:lnTo>
                    <a:pt x="1191031" y="2323592"/>
                  </a:lnTo>
                  <a:lnTo>
                    <a:pt x="1225842" y="2345855"/>
                  </a:lnTo>
                  <a:lnTo>
                    <a:pt x="923569" y="2333752"/>
                  </a:lnTo>
                  <a:lnTo>
                    <a:pt x="922553" y="2359152"/>
                  </a:lnTo>
                  <a:lnTo>
                    <a:pt x="1224610" y="2371242"/>
                  </a:lnTo>
                  <a:lnTo>
                    <a:pt x="1182141" y="2393823"/>
                  </a:lnTo>
                  <a:lnTo>
                    <a:pt x="1179855" y="2401570"/>
                  </a:lnTo>
                  <a:lnTo>
                    <a:pt x="1183030" y="2407666"/>
                  </a:lnTo>
                  <a:lnTo>
                    <a:pt x="1186332" y="2413889"/>
                  </a:lnTo>
                  <a:lnTo>
                    <a:pt x="1194079" y="2416302"/>
                  </a:lnTo>
                  <a:lnTo>
                    <a:pt x="1275435" y="2373122"/>
                  </a:lnTo>
                  <a:lnTo>
                    <a:pt x="1297457" y="2361438"/>
                  </a:lnTo>
                  <a:close/>
                </a:path>
                <a:path w="7165975" h="2416810">
                  <a:moveTo>
                    <a:pt x="3327171" y="2355596"/>
                  </a:moveTo>
                  <a:lnTo>
                    <a:pt x="3305327" y="2343404"/>
                  </a:lnTo>
                  <a:lnTo>
                    <a:pt x="3225063" y="2298573"/>
                  </a:lnTo>
                  <a:lnTo>
                    <a:pt x="3217316" y="2300732"/>
                  </a:lnTo>
                  <a:lnTo>
                    <a:pt x="3210458" y="2312924"/>
                  </a:lnTo>
                  <a:lnTo>
                    <a:pt x="3212617" y="2320671"/>
                  </a:lnTo>
                  <a:lnTo>
                    <a:pt x="3254832" y="2344280"/>
                  </a:lnTo>
                  <a:lnTo>
                    <a:pt x="3027451" y="2348484"/>
                  </a:lnTo>
                  <a:lnTo>
                    <a:pt x="3027959" y="2373884"/>
                  </a:lnTo>
                  <a:lnTo>
                    <a:pt x="3255111" y="2369680"/>
                  </a:lnTo>
                  <a:lnTo>
                    <a:pt x="3214014" y="2394712"/>
                  </a:lnTo>
                  <a:lnTo>
                    <a:pt x="3212109" y="2402586"/>
                  </a:lnTo>
                  <a:lnTo>
                    <a:pt x="3219475" y="2414524"/>
                  </a:lnTo>
                  <a:lnTo>
                    <a:pt x="3227222" y="2416429"/>
                  </a:lnTo>
                  <a:lnTo>
                    <a:pt x="3327171" y="2355596"/>
                  </a:lnTo>
                  <a:close/>
                </a:path>
                <a:path w="7165975" h="2416810">
                  <a:moveTo>
                    <a:pt x="3327298" y="58928"/>
                  </a:moveTo>
                  <a:lnTo>
                    <a:pt x="3305505" y="46228"/>
                  </a:lnTo>
                  <a:lnTo>
                    <a:pt x="3226206" y="0"/>
                  </a:lnTo>
                  <a:lnTo>
                    <a:pt x="3218459" y="2032"/>
                  </a:lnTo>
                  <a:lnTo>
                    <a:pt x="3214903" y="8128"/>
                  </a:lnTo>
                  <a:lnTo>
                    <a:pt x="3211347" y="14097"/>
                  </a:lnTo>
                  <a:lnTo>
                    <a:pt x="3213379" y="21971"/>
                  </a:lnTo>
                  <a:lnTo>
                    <a:pt x="3219475" y="25400"/>
                  </a:lnTo>
                  <a:lnTo>
                    <a:pt x="3255162" y="46228"/>
                  </a:lnTo>
                  <a:lnTo>
                    <a:pt x="2995701" y="46228"/>
                  </a:lnTo>
                  <a:lnTo>
                    <a:pt x="2995701" y="71628"/>
                  </a:lnTo>
                  <a:lnTo>
                    <a:pt x="3255162" y="71628"/>
                  </a:lnTo>
                  <a:lnTo>
                    <a:pt x="3219475" y="92456"/>
                  </a:lnTo>
                  <a:lnTo>
                    <a:pt x="3213379" y="95885"/>
                  </a:lnTo>
                  <a:lnTo>
                    <a:pt x="3211347" y="103759"/>
                  </a:lnTo>
                  <a:lnTo>
                    <a:pt x="3214903" y="109728"/>
                  </a:lnTo>
                  <a:lnTo>
                    <a:pt x="3218459" y="115824"/>
                  </a:lnTo>
                  <a:lnTo>
                    <a:pt x="3226206" y="117856"/>
                  </a:lnTo>
                  <a:lnTo>
                    <a:pt x="3305505" y="71628"/>
                  </a:lnTo>
                  <a:lnTo>
                    <a:pt x="3327298" y="58928"/>
                  </a:lnTo>
                  <a:close/>
                </a:path>
                <a:path w="7165975" h="2416810">
                  <a:moveTo>
                    <a:pt x="5388381" y="58928"/>
                  </a:moveTo>
                  <a:lnTo>
                    <a:pt x="5366563" y="46228"/>
                  </a:lnTo>
                  <a:lnTo>
                    <a:pt x="5293258" y="3556"/>
                  </a:lnTo>
                  <a:lnTo>
                    <a:pt x="5287289" y="0"/>
                  </a:lnTo>
                  <a:lnTo>
                    <a:pt x="5279542" y="2032"/>
                  </a:lnTo>
                  <a:lnTo>
                    <a:pt x="5275986" y="8128"/>
                  </a:lnTo>
                  <a:lnTo>
                    <a:pt x="5272430" y="14097"/>
                  </a:lnTo>
                  <a:lnTo>
                    <a:pt x="5274462" y="21971"/>
                  </a:lnTo>
                  <a:lnTo>
                    <a:pt x="5280558" y="25400"/>
                  </a:lnTo>
                  <a:lnTo>
                    <a:pt x="5316245" y="46228"/>
                  </a:lnTo>
                  <a:lnTo>
                    <a:pt x="5054625" y="46228"/>
                  </a:lnTo>
                  <a:lnTo>
                    <a:pt x="5054625" y="71628"/>
                  </a:lnTo>
                  <a:lnTo>
                    <a:pt x="5316245" y="71628"/>
                  </a:lnTo>
                  <a:lnTo>
                    <a:pt x="5280558" y="92456"/>
                  </a:lnTo>
                  <a:lnTo>
                    <a:pt x="5274462" y="95885"/>
                  </a:lnTo>
                  <a:lnTo>
                    <a:pt x="5272430" y="103759"/>
                  </a:lnTo>
                  <a:lnTo>
                    <a:pt x="5275986" y="109728"/>
                  </a:lnTo>
                  <a:lnTo>
                    <a:pt x="5279542" y="115824"/>
                  </a:lnTo>
                  <a:lnTo>
                    <a:pt x="5287289" y="117856"/>
                  </a:lnTo>
                  <a:lnTo>
                    <a:pt x="5293258" y="114300"/>
                  </a:lnTo>
                  <a:lnTo>
                    <a:pt x="5366563" y="71628"/>
                  </a:lnTo>
                  <a:lnTo>
                    <a:pt x="5388381" y="58928"/>
                  </a:lnTo>
                  <a:close/>
                </a:path>
                <a:path w="7165975" h="2416810">
                  <a:moveTo>
                    <a:pt x="7165365" y="97028"/>
                  </a:moveTo>
                  <a:lnTo>
                    <a:pt x="7143547" y="84328"/>
                  </a:lnTo>
                  <a:lnTo>
                    <a:pt x="7070242" y="41656"/>
                  </a:lnTo>
                  <a:lnTo>
                    <a:pt x="7064273" y="38100"/>
                  </a:lnTo>
                  <a:lnTo>
                    <a:pt x="7056526" y="40132"/>
                  </a:lnTo>
                  <a:lnTo>
                    <a:pt x="7052970" y="46228"/>
                  </a:lnTo>
                  <a:lnTo>
                    <a:pt x="7049414" y="52197"/>
                  </a:lnTo>
                  <a:lnTo>
                    <a:pt x="7051446" y="60071"/>
                  </a:lnTo>
                  <a:lnTo>
                    <a:pt x="7057542" y="63500"/>
                  </a:lnTo>
                  <a:lnTo>
                    <a:pt x="7093229" y="84328"/>
                  </a:lnTo>
                  <a:lnTo>
                    <a:pt x="6831609" y="84328"/>
                  </a:lnTo>
                  <a:lnTo>
                    <a:pt x="6831609" y="109728"/>
                  </a:lnTo>
                  <a:lnTo>
                    <a:pt x="7093229" y="109728"/>
                  </a:lnTo>
                  <a:lnTo>
                    <a:pt x="7057542" y="130556"/>
                  </a:lnTo>
                  <a:lnTo>
                    <a:pt x="7051446" y="133985"/>
                  </a:lnTo>
                  <a:lnTo>
                    <a:pt x="7049414" y="141859"/>
                  </a:lnTo>
                  <a:lnTo>
                    <a:pt x="7052970" y="147828"/>
                  </a:lnTo>
                  <a:lnTo>
                    <a:pt x="7056526" y="153924"/>
                  </a:lnTo>
                  <a:lnTo>
                    <a:pt x="7064273" y="155956"/>
                  </a:lnTo>
                  <a:lnTo>
                    <a:pt x="7070242" y="152400"/>
                  </a:lnTo>
                  <a:lnTo>
                    <a:pt x="7143547" y="109728"/>
                  </a:lnTo>
                  <a:lnTo>
                    <a:pt x="7165365" y="9702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44733" y="711454"/>
              <a:ext cx="224536" cy="11785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44733" y="1575054"/>
              <a:ext cx="224663" cy="11785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983738" y="2930905"/>
              <a:ext cx="4066540" cy="1929130"/>
            </a:xfrm>
            <a:custGeom>
              <a:avLst/>
              <a:gdLst/>
              <a:ahLst/>
              <a:cxnLst/>
              <a:rect l="l" t="t" r="r" b="b"/>
              <a:pathLst>
                <a:path w="4066540" h="1929129">
                  <a:moveTo>
                    <a:pt x="117856" y="1518793"/>
                  </a:moveTo>
                  <a:lnTo>
                    <a:pt x="114300" y="1512824"/>
                  </a:lnTo>
                  <a:lnTo>
                    <a:pt x="73583" y="1442974"/>
                  </a:lnTo>
                  <a:lnTo>
                    <a:pt x="58928" y="1417828"/>
                  </a:lnTo>
                  <a:lnTo>
                    <a:pt x="3556" y="1512824"/>
                  </a:lnTo>
                  <a:lnTo>
                    <a:pt x="0" y="1518793"/>
                  </a:lnTo>
                  <a:lnTo>
                    <a:pt x="2032" y="1526667"/>
                  </a:lnTo>
                  <a:lnTo>
                    <a:pt x="8128" y="1530096"/>
                  </a:lnTo>
                  <a:lnTo>
                    <a:pt x="14097" y="1533652"/>
                  </a:lnTo>
                  <a:lnTo>
                    <a:pt x="21971" y="1531620"/>
                  </a:lnTo>
                  <a:lnTo>
                    <a:pt x="25400" y="1525524"/>
                  </a:lnTo>
                  <a:lnTo>
                    <a:pt x="46215" y="1489824"/>
                  </a:lnTo>
                  <a:lnTo>
                    <a:pt x="46228" y="1442974"/>
                  </a:lnTo>
                  <a:lnTo>
                    <a:pt x="46228" y="1489824"/>
                  </a:lnTo>
                  <a:lnTo>
                    <a:pt x="46228" y="1692808"/>
                  </a:lnTo>
                  <a:lnTo>
                    <a:pt x="25400" y="1657096"/>
                  </a:lnTo>
                  <a:lnTo>
                    <a:pt x="21971" y="1651127"/>
                  </a:lnTo>
                  <a:lnTo>
                    <a:pt x="14097" y="1649095"/>
                  </a:lnTo>
                  <a:lnTo>
                    <a:pt x="2032" y="1656080"/>
                  </a:lnTo>
                  <a:lnTo>
                    <a:pt x="0" y="1663827"/>
                  </a:lnTo>
                  <a:lnTo>
                    <a:pt x="58928" y="1764919"/>
                  </a:lnTo>
                  <a:lnTo>
                    <a:pt x="73583" y="1739773"/>
                  </a:lnTo>
                  <a:lnTo>
                    <a:pt x="117856" y="1663827"/>
                  </a:lnTo>
                  <a:lnTo>
                    <a:pt x="115824" y="1656080"/>
                  </a:lnTo>
                  <a:lnTo>
                    <a:pt x="103759" y="1649095"/>
                  </a:lnTo>
                  <a:lnTo>
                    <a:pt x="95885" y="1651127"/>
                  </a:lnTo>
                  <a:lnTo>
                    <a:pt x="92456" y="1657096"/>
                  </a:lnTo>
                  <a:lnTo>
                    <a:pt x="71628" y="1692808"/>
                  </a:lnTo>
                  <a:lnTo>
                    <a:pt x="58915" y="1714576"/>
                  </a:lnTo>
                  <a:lnTo>
                    <a:pt x="71615" y="1692808"/>
                  </a:lnTo>
                  <a:lnTo>
                    <a:pt x="71628" y="1489824"/>
                  </a:lnTo>
                  <a:lnTo>
                    <a:pt x="92456" y="1525524"/>
                  </a:lnTo>
                  <a:lnTo>
                    <a:pt x="95885" y="1531620"/>
                  </a:lnTo>
                  <a:lnTo>
                    <a:pt x="103759" y="1533652"/>
                  </a:lnTo>
                  <a:lnTo>
                    <a:pt x="109728" y="1530096"/>
                  </a:lnTo>
                  <a:lnTo>
                    <a:pt x="115824" y="1526667"/>
                  </a:lnTo>
                  <a:lnTo>
                    <a:pt x="117856" y="1518793"/>
                  </a:lnTo>
                  <a:close/>
                </a:path>
                <a:path w="4066540" h="1929129">
                  <a:moveTo>
                    <a:pt x="3286760" y="47625"/>
                  </a:moveTo>
                  <a:lnTo>
                    <a:pt x="3025229" y="46126"/>
                  </a:lnTo>
                  <a:lnTo>
                    <a:pt x="3003385" y="58712"/>
                  </a:lnTo>
                  <a:lnTo>
                    <a:pt x="3022612" y="47625"/>
                  </a:lnTo>
                  <a:lnTo>
                    <a:pt x="3025229" y="46126"/>
                  </a:lnTo>
                  <a:lnTo>
                    <a:pt x="3025698" y="45847"/>
                  </a:lnTo>
                  <a:lnTo>
                    <a:pt x="3060954" y="25527"/>
                  </a:lnTo>
                  <a:lnTo>
                    <a:pt x="3067050" y="22098"/>
                  </a:lnTo>
                  <a:lnTo>
                    <a:pt x="3069082" y="14224"/>
                  </a:lnTo>
                  <a:lnTo>
                    <a:pt x="3065653" y="8255"/>
                  </a:lnTo>
                  <a:lnTo>
                    <a:pt x="3062097" y="2159"/>
                  </a:lnTo>
                  <a:lnTo>
                    <a:pt x="3054350" y="0"/>
                  </a:lnTo>
                  <a:lnTo>
                    <a:pt x="2953004" y="58420"/>
                  </a:lnTo>
                  <a:lnTo>
                    <a:pt x="3053715" y="117983"/>
                  </a:lnTo>
                  <a:lnTo>
                    <a:pt x="3061462" y="115951"/>
                  </a:lnTo>
                  <a:lnTo>
                    <a:pt x="3065018" y="109855"/>
                  </a:lnTo>
                  <a:lnTo>
                    <a:pt x="3068574" y="103886"/>
                  </a:lnTo>
                  <a:lnTo>
                    <a:pt x="3066542" y="96012"/>
                  </a:lnTo>
                  <a:lnTo>
                    <a:pt x="3025102" y="71526"/>
                  </a:lnTo>
                  <a:lnTo>
                    <a:pt x="3286633" y="73025"/>
                  </a:lnTo>
                  <a:lnTo>
                    <a:pt x="3286760" y="47625"/>
                  </a:lnTo>
                  <a:close/>
                </a:path>
                <a:path w="4066540" h="1929129">
                  <a:moveTo>
                    <a:pt x="4066540" y="1827530"/>
                  </a:moveTo>
                  <a:lnTo>
                    <a:pt x="4064508" y="1819783"/>
                  </a:lnTo>
                  <a:lnTo>
                    <a:pt x="4052443" y="1812798"/>
                  </a:lnTo>
                  <a:lnTo>
                    <a:pt x="4044569" y="1814830"/>
                  </a:lnTo>
                  <a:lnTo>
                    <a:pt x="4041140" y="1820799"/>
                  </a:lnTo>
                  <a:lnTo>
                    <a:pt x="4020312" y="1856511"/>
                  </a:lnTo>
                  <a:lnTo>
                    <a:pt x="4020312" y="1611376"/>
                  </a:lnTo>
                  <a:lnTo>
                    <a:pt x="3994912" y="1611376"/>
                  </a:lnTo>
                  <a:lnTo>
                    <a:pt x="3994912" y="1856511"/>
                  </a:lnTo>
                  <a:lnTo>
                    <a:pt x="3974084" y="1820799"/>
                  </a:lnTo>
                  <a:lnTo>
                    <a:pt x="3970655" y="1814830"/>
                  </a:lnTo>
                  <a:lnTo>
                    <a:pt x="3962781" y="1812798"/>
                  </a:lnTo>
                  <a:lnTo>
                    <a:pt x="3950716" y="1819783"/>
                  </a:lnTo>
                  <a:lnTo>
                    <a:pt x="3948684" y="1827530"/>
                  </a:lnTo>
                  <a:lnTo>
                    <a:pt x="4007612" y="1928622"/>
                  </a:lnTo>
                  <a:lnTo>
                    <a:pt x="4022267" y="1903476"/>
                  </a:lnTo>
                  <a:lnTo>
                    <a:pt x="4066540" y="1827530"/>
                  </a:lnTo>
                  <a:close/>
                </a:path>
                <a:path w="4066540" h="1929129">
                  <a:moveTo>
                    <a:pt x="4066540" y="1077087"/>
                  </a:moveTo>
                  <a:lnTo>
                    <a:pt x="4064508" y="1069340"/>
                  </a:lnTo>
                  <a:lnTo>
                    <a:pt x="4058412" y="1065784"/>
                  </a:lnTo>
                  <a:lnTo>
                    <a:pt x="4052443" y="1062228"/>
                  </a:lnTo>
                  <a:lnTo>
                    <a:pt x="4044569" y="1064260"/>
                  </a:lnTo>
                  <a:lnTo>
                    <a:pt x="4041140" y="1070356"/>
                  </a:lnTo>
                  <a:lnTo>
                    <a:pt x="4020312" y="1106068"/>
                  </a:lnTo>
                  <a:lnTo>
                    <a:pt x="4020312" y="881380"/>
                  </a:lnTo>
                  <a:lnTo>
                    <a:pt x="3994912" y="881380"/>
                  </a:lnTo>
                  <a:lnTo>
                    <a:pt x="3994912" y="1106068"/>
                  </a:lnTo>
                  <a:lnTo>
                    <a:pt x="3974084" y="1070356"/>
                  </a:lnTo>
                  <a:lnTo>
                    <a:pt x="3970655" y="1064260"/>
                  </a:lnTo>
                  <a:lnTo>
                    <a:pt x="3962781" y="1062228"/>
                  </a:lnTo>
                  <a:lnTo>
                    <a:pt x="3956812" y="1065784"/>
                  </a:lnTo>
                  <a:lnTo>
                    <a:pt x="3950716" y="1069340"/>
                  </a:lnTo>
                  <a:lnTo>
                    <a:pt x="3948684" y="1077087"/>
                  </a:lnTo>
                  <a:lnTo>
                    <a:pt x="3952240" y="1083056"/>
                  </a:lnTo>
                  <a:lnTo>
                    <a:pt x="4007612" y="1178179"/>
                  </a:lnTo>
                  <a:lnTo>
                    <a:pt x="4022318" y="1152906"/>
                  </a:lnTo>
                  <a:lnTo>
                    <a:pt x="4062984" y="1083056"/>
                  </a:lnTo>
                  <a:lnTo>
                    <a:pt x="4066540" y="10770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44733" y="2520441"/>
              <a:ext cx="201041" cy="1178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7344" y="485901"/>
            <a:ext cx="52355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Cambria"/>
                <a:cs typeface="Cambria"/>
              </a:rPr>
              <a:t>BINWAS</a:t>
            </a:r>
            <a:r>
              <a:rPr sz="3200" spc="-30" dirty="0">
                <a:latin typeface="Cambria"/>
                <a:cs typeface="Cambria"/>
              </a:rPr>
              <a:t> </a:t>
            </a:r>
            <a:r>
              <a:rPr sz="3200" dirty="0">
                <a:latin typeface="Cambria"/>
                <a:cs typeface="Cambria"/>
              </a:rPr>
              <a:t>DESA</a:t>
            </a:r>
            <a:r>
              <a:rPr sz="3200" spc="-45" dirty="0">
                <a:latin typeface="Cambria"/>
                <a:cs typeface="Cambria"/>
              </a:rPr>
              <a:t> </a:t>
            </a:r>
            <a:r>
              <a:rPr sz="3200" spc="-5" dirty="0">
                <a:latin typeface="Cambria"/>
                <a:cs typeface="Cambria"/>
              </a:rPr>
              <a:t>OLEH</a:t>
            </a:r>
            <a:r>
              <a:rPr sz="3200" spc="-20" dirty="0">
                <a:latin typeface="Cambria"/>
                <a:cs typeface="Cambria"/>
              </a:rPr>
              <a:t> </a:t>
            </a:r>
            <a:r>
              <a:rPr sz="3200" spc="-5" dirty="0">
                <a:latin typeface="Cambria"/>
                <a:cs typeface="Cambria"/>
              </a:rPr>
              <a:t>CAMAT</a:t>
            </a:r>
            <a:endParaRPr sz="3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701" y="1474392"/>
            <a:ext cx="6575425" cy="525716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000" b="1" spc="-50" dirty="0">
                <a:latin typeface="Cambria"/>
                <a:cs typeface="Cambria"/>
              </a:rPr>
              <a:t>FASILITASI</a:t>
            </a:r>
            <a:endParaRPr sz="20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Char char="•"/>
              <a:tabLst>
                <a:tab pos="354965" algn="l"/>
                <a:tab pos="355600" algn="l"/>
              </a:tabLst>
            </a:pPr>
            <a:r>
              <a:rPr sz="1500" spc="-10" dirty="0">
                <a:latin typeface="Cambria"/>
                <a:cs typeface="Cambria"/>
              </a:rPr>
              <a:t>Penyusunan</a:t>
            </a:r>
            <a:r>
              <a:rPr sz="1500" spc="-15" dirty="0">
                <a:latin typeface="Cambria"/>
                <a:cs typeface="Cambria"/>
              </a:rPr>
              <a:t> Peraturan</a:t>
            </a:r>
            <a:r>
              <a:rPr sz="1500" spc="10" dirty="0">
                <a:latin typeface="Cambria"/>
                <a:cs typeface="Cambria"/>
              </a:rPr>
              <a:t> </a:t>
            </a:r>
            <a:r>
              <a:rPr sz="1500" dirty="0">
                <a:latin typeface="Cambria"/>
                <a:cs typeface="Cambria"/>
              </a:rPr>
              <a:t>Desa</a:t>
            </a:r>
            <a:r>
              <a:rPr sz="1500" spc="5" dirty="0">
                <a:latin typeface="Cambria"/>
                <a:cs typeface="Cambria"/>
              </a:rPr>
              <a:t> </a:t>
            </a:r>
            <a:r>
              <a:rPr sz="1500" spc="-5" dirty="0">
                <a:latin typeface="Cambria"/>
                <a:cs typeface="Cambria"/>
              </a:rPr>
              <a:t>dan</a:t>
            </a:r>
            <a:r>
              <a:rPr sz="1500" spc="10" dirty="0">
                <a:latin typeface="Cambria"/>
                <a:cs typeface="Cambria"/>
              </a:rPr>
              <a:t> </a:t>
            </a:r>
            <a:r>
              <a:rPr sz="1500" spc="-15" dirty="0">
                <a:latin typeface="Cambria"/>
                <a:cs typeface="Cambria"/>
              </a:rPr>
              <a:t>Peraturan</a:t>
            </a:r>
            <a:r>
              <a:rPr sz="1500" spc="15" dirty="0">
                <a:latin typeface="Cambria"/>
                <a:cs typeface="Cambria"/>
              </a:rPr>
              <a:t> </a:t>
            </a:r>
            <a:r>
              <a:rPr sz="1500" spc="-10" dirty="0">
                <a:latin typeface="Cambria"/>
                <a:cs typeface="Cambria"/>
              </a:rPr>
              <a:t>Kepala</a:t>
            </a:r>
            <a:r>
              <a:rPr sz="1500" spc="20" dirty="0">
                <a:latin typeface="Cambria"/>
                <a:cs typeface="Cambria"/>
              </a:rPr>
              <a:t> </a:t>
            </a:r>
            <a:r>
              <a:rPr sz="1500" dirty="0">
                <a:latin typeface="Cambria"/>
                <a:cs typeface="Cambria"/>
              </a:rPr>
              <a:t>Desa</a:t>
            </a:r>
            <a:endParaRPr sz="15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mbria"/>
                <a:cs typeface="Cambria"/>
              </a:rPr>
              <a:t>Administrasi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35" dirty="0">
                <a:latin typeface="Cambria"/>
                <a:cs typeface="Cambria"/>
              </a:rPr>
              <a:t>Tata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Pemerintahan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Desa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mbria"/>
                <a:cs typeface="Cambria"/>
              </a:rPr>
              <a:t>Pengelolaan</a:t>
            </a:r>
            <a:r>
              <a:rPr sz="1600" spc="-1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Keuangan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Desa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dan </a:t>
            </a:r>
            <a:r>
              <a:rPr sz="1600" spc="-15" dirty="0">
                <a:latin typeface="Cambria"/>
                <a:cs typeface="Cambria"/>
              </a:rPr>
              <a:t>Pendayagunaan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Aset Desa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mbria"/>
                <a:cs typeface="Cambria"/>
              </a:rPr>
              <a:t>Penerapan</a:t>
            </a:r>
            <a:r>
              <a:rPr sz="1600" spc="-5" dirty="0">
                <a:latin typeface="Cambria"/>
                <a:cs typeface="Cambria"/>
              </a:rPr>
              <a:t> dan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Penegakan</a:t>
            </a:r>
            <a:r>
              <a:rPr sz="1600" spc="-2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Peraturan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Perundang-undangan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mbria"/>
                <a:cs typeface="Cambria"/>
              </a:rPr>
              <a:t>Pelaksanaan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Tugas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Kades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dan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Perangkat</a:t>
            </a:r>
            <a:r>
              <a:rPr sz="1600" spc="-2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Desa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mbria"/>
                <a:cs typeface="Cambria"/>
              </a:rPr>
              <a:t>Pelaksanaan</a:t>
            </a:r>
            <a:r>
              <a:rPr sz="1600" spc="-2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PilKades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mbria"/>
                <a:cs typeface="Cambria"/>
              </a:rPr>
              <a:t>Pelaksanaan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Tugas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dan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Fungsi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BPD</a:t>
            </a:r>
            <a:endParaRPr sz="1600">
              <a:latin typeface="Cambria"/>
              <a:cs typeface="Cambria"/>
            </a:endParaRPr>
          </a:p>
          <a:p>
            <a:pPr marL="355600" marR="368935" indent="-342900">
              <a:lnSpc>
                <a:spcPct val="100000"/>
              </a:lnSpc>
              <a:spcBef>
                <a:spcPts val="390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mbria"/>
                <a:cs typeface="Cambria"/>
              </a:rPr>
              <a:t>Sinkronisasi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Perencanaan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Pembangunan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Daerah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dan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Pembangunan </a:t>
            </a:r>
            <a:r>
              <a:rPr sz="1600" spc="-33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Desa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mbria"/>
                <a:cs typeface="Cambria"/>
              </a:rPr>
              <a:t>Penetapan</a:t>
            </a:r>
            <a:r>
              <a:rPr sz="1600" spc="-1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Lokasi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Pembangunan</a:t>
            </a:r>
            <a:r>
              <a:rPr sz="1600" spc="-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Kawasan</a:t>
            </a:r>
            <a:r>
              <a:rPr sz="1600" spc="3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Pedesaan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15" dirty="0">
                <a:latin typeface="Cambria"/>
                <a:cs typeface="Cambria"/>
              </a:rPr>
              <a:t>Penyelenggaraan</a:t>
            </a:r>
            <a:r>
              <a:rPr sz="1600" spc="-5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Trantibum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mbria"/>
                <a:cs typeface="Cambria"/>
              </a:rPr>
              <a:t>Pelaksanaan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Tugas,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Fungsi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dan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Kewajiban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Lembaga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Kemasyarakatan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15" dirty="0">
                <a:latin typeface="Cambria"/>
                <a:cs typeface="Cambria"/>
              </a:rPr>
              <a:t>Penyusunan.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Perencanaan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Pembangunan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Partisipatif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mbria"/>
                <a:cs typeface="Cambria"/>
              </a:rPr>
              <a:t>Kerjasana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Antar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Desa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dan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Kerjasama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desa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dengan</a:t>
            </a:r>
            <a:r>
              <a:rPr sz="1600" spc="-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Pihak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Ketiga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mbria"/>
                <a:cs typeface="Cambria"/>
              </a:rPr>
              <a:t>Penataan,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Pemanfaatan</a:t>
            </a:r>
            <a:r>
              <a:rPr sz="1600" spc="3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dan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Pendayagunaan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Ruang,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serta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Penetapan</a:t>
            </a:r>
            <a:endParaRPr sz="1600">
              <a:latin typeface="Cambria"/>
              <a:cs typeface="Cambria"/>
            </a:endParaRPr>
          </a:p>
          <a:p>
            <a:pPr marL="355600">
              <a:lnSpc>
                <a:spcPct val="100000"/>
              </a:lnSpc>
            </a:pPr>
            <a:r>
              <a:rPr sz="1600" spc="-5" dirty="0">
                <a:latin typeface="Cambria"/>
                <a:cs typeface="Cambria"/>
              </a:rPr>
              <a:t>dan </a:t>
            </a:r>
            <a:r>
              <a:rPr sz="1600" spc="-10" dirty="0">
                <a:latin typeface="Cambria"/>
                <a:cs typeface="Cambria"/>
              </a:rPr>
              <a:t>Penegasan</a:t>
            </a:r>
            <a:r>
              <a:rPr sz="1600" spc="-2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Batas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Desa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sz="1600" spc="-15" dirty="0">
                <a:latin typeface="Cambria"/>
                <a:cs typeface="Cambria"/>
              </a:rPr>
              <a:t>Penyusunan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Program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dan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Pelaksanaan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Pemberdayaan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Masyarakat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Desa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2790" y="1483535"/>
            <a:ext cx="4622800" cy="213804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800" b="1" spc="-15" dirty="0">
                <a:latin typeface="Cambria"/>
                <a:cs typeface="Cambria"/>
              </a:rPr>
              <a:t>KOORDINASI</a:t>
            </a:r>
            <a:endParaRPr sz="1800">
              <a:latin typeface="Cambria"/>
              <a:cs typeface="Cambria"/>
            </a:endParaRPr>
          </a:p>
          <a:p>
            <a:pPr marL="355600" indent="-343535">
              <a:lnSpc>
                <a:spcPct val="100000"/>
              </a:lnSpc>
              <a:spcBef>
                <a:spcPts val="390"/>
              </a:spcBef>
              <a:buChar char="•"/>
              <a:tabLst>
                <a:tab pos="355600" algn="l"/>
                <a:tab pos="356235" algn="l"/>
              </a:tabLst>
            </a:pPr>
            <a:r>
              <a:rPr sz="1600" spc="-10" dirty="0">
                <a:latin typeface="Cambria"/>
                <a:cs typeface="Cambria"/>
              </a:rPr>
              <a:t>Pendampingan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Desa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diwilayahnya</a:t>
            </a:r>
            <a:endParaRPr sz="1600">
              <a:latin typeface="Cambria"/>
              <a:cs typeface="Cambria"/>
            </a:endParaRPr>
          </a:p>
          <a:p>
            <a:pPr marL="355600" indent="-343535">
              <a:lnSpc>
                <a:spcPct val="100000"/>
              </a:lnSpc>
              <a:spcBef>
                <a:spcPts val="385"/>
              </a:spcBef>
              <a:buChar char="•"/>
              <a:tabLst>
                <a:tab pos="355600" algn="l"/>
                <a:tab pos="356235" algn="l"/>
              </a:tabLst>
            </a:pPr>
            <a:r>
              <a:rPr sz="1600" spc="-5" dirty="0">
                <a:latin typeface="Cambria"/>
                <a:cs typeface="Cambria"/>
              </a:rPr>
              <a:t>Pelaksanaan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pembangunan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Kawasan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perdesaan</a:t>
            </a:r>
            <a:endParaRPr sz="1600">
              <a:latin typeface="Cambria"/>
              <a:cs typeface="Cambria"/>
            </a:endParaRPr>
          </a:p>
          <a:p>
            <a:pPr marL="355600">
              <a:lnSpc>
                <a:spcPct val="100000"/>
              </a:lnSpc>
            </a:pPr>
            <a:r>
              <a:rPr sz="1600" spc="-20" dirty="0">
                <a:latin typeface="Cambria"/>
                <a:cs typeface="Cambria"/>
              </a:rPr>
              <a:t>diwilayahnya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800" b="1" spc="-15" dirty="0">
                <a:latin typeface="Cambria"/>
                <a:cs typeface="Cambria"/>
              </a:rPr>
              <a:t>REKOMENDASI</a:t>
            </a:r>
            <a:endParaRPr sz="1800">
              <a:latin typeface="Cambria"/>
              <a:cs typeface="Cambria"/>
            </a:endParaRPr>
          </a:p>
          <a:p>
            <a:pPr marL="355600" indent="-343535">
              <a:lnSpc>
                <a:spcPct val="100000"/>
              </a:lnSpc>
              <a:spcBef>
                <a:spcPts val="390"/>
              </a:spcBef>
              <a:buChar char="•"/>
              <a:tabLst>
                <a:tab pos="355600" algn="l"/>
                <a:tab pos="356235" algn="l"/>
              </a:tabLst>
            </a:pPr>
            <a:r>
              <a:rPr sz="1600" spc="-10" dirty="0">
                <a:latin typeface="Cambria"/>
                <a:cs typeface="Cambria"/>
              </a:rPr>
              <a:t>Pengankatan</a:t>
            </a:r>
            <a:r>
              <a:rPr sz="1600" spc="-5" dirty="0">
                <a:latin typeface="Cambria"/>
                <a:cs typeface="Cambria"/>
              </a:rPr>
              <a:t> dan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Pemberhentian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Perangkat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Desa</a:t>
            </a:r>
            <a:endParaRPr sz="1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3" y="0"/>
            <a:ext cx="12192000" cy="3228975"/>
            <a:chOff x="1523" y="0"/>
            <a:chExt cx="12192000" cy="3228975"/>
          </a:xfrm>
        </p:grpSpPr>
        <p:sp>
          <p:nvSpPr>
            <p:cNvPr id="3" name="object 3"/>
            <p:cNvSpPr/>
            <p:nvPr/>
          </p:nvSpPr>
          <p:spPr>
            <a:xfrm>
              <a:off x="9570719" y="0"/>
              <a:ext cx="1478280" cy="1650364"/>
            </a:xfrm>
            <a:custGeom>
              <a:avLst/>
              <a:gdLst/>
              <a:ahLst/>
              <a:cxnLst/>
              <a:rect l="l" t="t" r="r" b="b"/>
              <a:pathLst>
                <a:path w="1478279" h="1650364">
                  <a:moveTo>
                    <a:pt x="0" y="1650111"/>
                  </a:moveTo>
                  <a:lnTo>
                    <a:pt x="1478279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958071" y="339852"/>
              <a:ext cx="1500505" cy="1666239"/>
            </a:xfrm>
            <a:custGeom>
              <a:avLst/>
              <a:gdLst/>
              <a:ahLst/>
              <a:cxnLst/>
              <a:rect l="l" t="t" r="r" b="b"/>
              <a:pathLst>
                <a:path w="1500504" h="1666239">
                  <a:moveTo>
                    <a:pt x="0" y="1665732"/>
                  </a:moveTo>
                  <a:lnTo>
                    <a:pt x="1500504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5685" y="1793105"/>
              <a:ext cx="268930" cy="28725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6447" y="1556003"/>
              <a:ext cx="3827526" cy="84353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7731" y="1967483"/>
              <a:ext cx="7411974" cy="8435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79976" y="2378964"/>
              <a:ext cx="3425189" cy="84353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651886" y="1656029"/>
            <a:ext cx="6852920" cy="130683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 indent="1666875">
              <a:lnSpc>
                <a:spcPts val="3240"/>
              </a:lnSpc>
              <a:spcBef>
                <a:spcPts val="509"/>
              </a:spcBef>
            </a:pPr>
            <a:r>
              <a:rPr sz="3000" b="1" spc="-5" dirty="0">
                <a:solidFill>
                  <a:srgbClr val="FF0000"/>
                </a:solidFill>
                <a:latin typeface="Cambria"/>
                <a:cs typeface="Cambria"/>
              </a:rPr>
              <a:t>RANCANGAN INDUK </a:t>
            </a:r>
            <a:r>
              <a:rPr sz="30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3000" b="1" spc="-45" dirty="0">
                <a:solidFill>
                  <a:srgbClr val="FF0000"/>
                </a:solidFill>
                <a:latin typeface="Cambria"/>
                <a:cs typeface="Cambria"/>
              </a:rPr>
              <a:t>STRATEGI</a:t>
            </a:r>
            <a:r>
              <a:rPr sz="3000" b="1" spc="-4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3000" b="1" spc="-10" dirty="0">
                <a:solidFill>
                  <a:srgbClr val="FF0000"/>
                </a:solidFill>
                <a:latin typeface="Cambria"/>
                <a:cs typeface="Cambria"/>
              </a:rPr>
              <a:t>PENGEMBANGAN</a:t>
            </a:r>
            <a:r>
              <a:rPr sz="3000" b="1" spc="-2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3000" b="1" spc="-80" dirty="0">
                <a:solidFill>
                  <a:srgbClr val="FF0000"/>
                </a:solidFill>
                <a:latin typeface="Cambria"/>
                <a:cs typeface="Cambria"/>
              </a:rPr>
              <a:t>KAPASITAS</a:t>
            </a:r>
            <a:endParaRPr sz="3000">
              <a:latin typeface="Cambria"/>
              <a:cs typeface="Cambria"/>
            </a:endParaRPr>
          </a:p>
          <a:p>
            <a:pPr marL="1964689">
              <a:lnSpc>
                <a:spcPts val="3195"/>
              </a:lnSpc>
            </a:pPr>
            <a:r>
              <a:rPr sz="3000" b="1" spc="-70" dirty="0">
                <a:solidFill>
                  <a:srgbClr val="FF0000"/>
                </a:solidFill>
                <a:latin typeface="Cambria"/>
                <a:cs typeface="Cambria"/>
              </a:rPr>
              <a:t>APARATUR</a:t>
            </a:r>
            <a:r>
              <a:rPr sz="3000" b="1" spc="-5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3000" b="1" spc="-20" dirty="0">
                <a:solidFill>
                  <a:srgbClr val="FF0000"/>
                </a:solidFill>
                <a:latin typeface="Cambria"/>
                <a:cs typeface="Cambria"/>
              </a:rPr>
              <a:t>DESA</a:t>
            </a:r>
            <a:endParaRPr sz="3000">
              <a:latin typeface="Cambria"/>
              <a:cs typeface="Cambr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557272" y="3739896"/>
            <a:ext cx="7073900" cy="1664970"/>
            <a:chOff x="2557272" y="3739896"/>
            <a:chExt cx="7073900" cy="166497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60761" y="3990500"/>
              <a:ext cx="821636" cy="42374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57116" y="3739896"/>
              <a:ext cx="2263901" cy="111633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89904" y="3739896"/>
              <a:ext cx="866394" cy="111633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97168" y="3739896"/>
              <a:ext cx="1213865" cy="111633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51904" y="3739896"/>
              <a:ext cx="1866138" cy="111633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57272" y="4288536"/>
              <a:ext cx="2954274" cy="111633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85004" y="4288536"/>
              <a:ext cx="2222754" cy="111633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75119" y="4288536"/>
              <a:ext cx="2109978" cy="111633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55507" y="4288536"/>
              <a:ext cx="1375409" cy="111633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2859151" y="3832936"/>
            <a:ext cx="6440170" cy="11842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indent="911225">
              <a:lnSpc>
                <a:spcPts val="4320"/>
              </a:lnSpc>
              <a:spcBef>
                <a:spcPts val="640"/>
              </a:spcBef>
            </a:pPr>
            <a:r>
              <a:rPr sz="4000" spc="-555" dirty="0">
                <a:solidFill>
                  <a:srgbClr val="001F5F"/>
                </a:solidFill>
                <a:latin typeface="Trebuchet MS"/>
                <a:cs typeface="Trebuchet MS"/>
              </a:rPr>
              <a:t>Arah</a:t>
            </a:r>
            <a:r>
              <a:rPr sz="4000" spc="-21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spc="-565" dirty="0">
                <a:solidFill>
                  <a:srgbClr val="001F5F"/>
                </a:solidFill>
                <a:latin typeface="Trebuchet MS"/>
                <a:cs typeface="Trebuchet MS"/>
              </a:rPr>
              <a:t>Kebijaka</a:t>
            </a:r>
            <a:r>
              <a:rPr sz="4000" spc="-630" dirty="0">
                <a:solidFill>
                  <a:srgbClr val="001F5F"/>
                </a:solidFill>
                <a:latin typeface="Trebuchet MS"/>
                <a:cs typeface="Trebuchet MS"/>
              </a:rPr>
              <a:t>n</a:t>
            </a:r>
            <a:r>
              <a:rPr sz="4000" spc="-204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spc="-605" dirty="0">
                <a:solidFill>
                  <a:srgbClr val="001F5F"/>
                </a:solidFill>
                <a:latin typeface="Trebuchet MS"/>
                <a:cs typeface="Trebuchet MS"/>
              </a:rPr>
              <a:t>d</a:t>
            </a:r>
            <a:r>
              <a:rPr sz="4000" spc="-459" dirty="0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r>
              <a:rPr sz="4000" spc="-470" dirty="0">
                <a:solidFill>
                  <a:srgbClr val="001F5F"/>
                </a:solidFill>
                <a:latin typeface="Trebuchet MS"/>
                <a:cs typeface="Trebuchet MS"/>
              </a:rPr>
              <a:t>n</a:t>
            </a:r>
            <a:r>
              <a:rPr sz="4000" spc="-20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spc="-450" dirty="0">
                <a:solidFill>
                  <a:srgbClr val="001F5F"/>
                </a:solidFill>
                <a:latin typeface="Trebuchet MS"/>
                <a:cs typeface="Trebuchet MS"/>
              </a:rPr>
              <a:t>St</a:t>
            </a:r>
            <a:r>
              <a:rPr sz="4000" spc="-415" dirty="0">
                <a:solidFill>
                  <a:srgbClr val="001F5F"/>
                </a:solidFill>
                <a:latin typeface="Trebuchet MS"/>
                <a:cs typeface="Trebuchet MS"/>
              </a:rPr>
              <a:t>r</a:t>
            </a:r>
            <a:r>
              <a:rPr sz="4000" spc="-600" dirty="0">
                <a:solidFill>
                  <a:srgbClr val="001F5F"/>
                </a:solidFill>
                <a:latin typeface="Trebuchet MS"/>
                <a:cs typeface="Trebuchet MS"/>
              </a:rPr>
              <a:t>ategi  </a:t>
            </a:r>
            <a:r>
              <a:rPr sz="4000" spc="-755" dirty="0">
                <a:solidFill>
                  <a:srgbClr val="001F5F"/>
                </a:solidFill>
                <a:latin typeface="Trebuchet MS"/>
                <a:cs typeface="Trebuchet MS"/>
              </a:rPr>
              <a:t>Pen</a:t>
            </a:r>
            <a:r>
              <a:rPr sz="4000" spc="-705" dirty="0">
                <a:solidFill>
                  <a:srgbClr val="001F5F"/>
                </a:solidFill>
                <a:latin typeface="Trebuchet MS"/>
                <a:cs typeface="Trebuchet MS"/>
              </a:rPr>
              <a:t>g</a:t>
            </a:r>
            <a:r>
              <a:rPr sz="4000" spc="-855" dirty="0">
                <a:solidFill>
                  <a:srgbClr val="001F5F"/>
                </a:solidFill>
                <a:latin typeface="Trebuchet MS"/>
                <a:cs typeface="Trebuchet MS"/>
              </a:rPr>
              <a:t>emban</a:t>
            </a:r>
            <a:r>
              <a:rPr sz="4000" spc="-730" dirty="0">
                <a:solidFill>
                  <a:srgbClr val="001F5F"/>
                </a:solidFill>
                <a:latin typeface="Trebuchet MS"/>
                <a:cs typeface="Trebuchet MS"/>
              </a:rPr>
              <a:t>g</a:t>
            </a:r>
            <a:r>
              <a:rPr sz="4000" spc="-459" dirty="0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r>
              <a:rPr sz="4000" spc="-470" dirty="0">
                <a:solidFill>
                  <a:srgbClr val="001F5F"/>
                </a:solidFill>
                <a:latin typeface="Trebuchet MS"/>
                <a:cs typeface="Trebuchet MS"/>
              </a:rPr>
              <a:t>n</a:t>
            </a:r>
            <a:r>
              <a:rPr sz="4000" spc="-16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spc="-665" dirty="0">
                <a:solidFill>
                  <a:srgbClr val="001F5F"/>
                </a:solidFill>
                <a:latin typeface="Trebuchet MS"/>
                <a:cs typeface="Trebuchet MS"/>
              </a:rPr>
              <a:t>Ka</a:t>
            </a:r>
            <a:r>
              <a:rPr sz="4000" spc="-660" dirty="0">
                <a:solidFill>
                  <a:srgbClr val="001F5F"/>
                </a:solidFill>
                <a:latin typeface="Trebuchet MS"/>
                <a:cs typeface="Trebuchet MS"/>
              </a:rPr>
              <a:t>p</a:t>
            </a:r>
            <a:r>
              <a:rPr sz="4000" spc="-430" dirty="0">
                <a:solidFill>
                  <a:srgbClr val="001F5F"/>
                </a:solidFill>
                <a:latin typeface="Trebuchet MS"/>
                <a:cs typeface="Trebuchet MS"/>
              </a:rPr>
              <a:t>asita</a:t>
            </a:r>
            <a:r>
              <a:rPr sz="4000" spc="-405" dirty="0">
                <a:solidFill>
                  <a:srgbClr val="001F5F"/>
                </a:solidFill>
                <a:latin typeface="Trebuchet MS"/>
                <a:cs typeface="Trebuchet MS"/>
              </a:rPr>
              <a:t>s</a:t>
            </a:r>
            <a:r>
              <a:rPr sz="4000" spc="-19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spc="-710" dirty="0">
                <a:solidFill>
                  <a:srgbClr val="001F5F"/>
                </a:solidFill>
                <a:latin typeface="Trebuchet MS"/>
                <a:cs typeface="Trebuchet MS"/>
              </a:rPr>
              <a:t>Ap</a:t>
            </a:r>
            <a:r>
              <a:rPr sz="4000" spc="-640" dirty="0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r>
              <a:rPr sz="4000" spc="-434" dirty="0">
                <a:solidFill>
                  <a:srgbClr val="001F5F"/>
                </a:solidFill>
                <a:latin typeface="Trebuchet MS"/>
                <a:cs typeface="Trebuchet MS"/>
              </a:rPr>
              <a:t>ratur</a:t>
            </a:r>
            <a:r>
              <a:rPr sz="4000" spc="-21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spc="-685" dirty="0">
                <a:solidFill>
                  <a:srgbClr val="001F5F"/>
                </a:solidFill>
                <a:latin typeface="Trebuchet MS"/>
                <a:cs typeface="Trebuchet MS"/>
              </a:rPr>
              <a:t>Desa</a:t>
            </a:r>
            <a:endParaRPr sz="400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962400" y="2654807"/>
            <a:ext cx="4267200" cy="1664970"/>
            <a:chOff x="3962400" y="2654807"/>
            <a:chExt cx="4267200" cy="1664970"/>
          </a:xfrm>
        </p:grpSpPr>
        <p:sp>
          <p:nvSpPr>
            <p:cNvPr id="23" name="object 23"/>
            <p:cNvSpPr/>
            <p:nvPr/>
          </p:nvSpPr>
          <p:spPr>
            <a:xfrm>
              <a:off x="3962400" y="3124199"/>
              <a:ext cx="4267200" cy="457200"/>
            </a:xfrm>
            <a:custGeom>
              <a:avLst/>
              <a:gdLst/>
              <a:ahLst/>
              <a:cxnLst/>
              <a:rect l="l" t="t" r="r" b="b"/>
              <a:pathLst>
                <a:path w="4267200" h="457200">
                  <a:moveTo>
                    <a:pt x="4267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267200" y="457200"/>
                  </a:lnTo>
                  <a:lnTo>
                    <a:pt x="426720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09744" y="2654807"/>
              <a:ext cx="2612898" cy="166497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5266182" y="2798140"/>
            <a:ext cx="166052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035" dirty="0">
                <a:solidFill>
                  <a:srgbClr val="FFFF00"/>
                </a:solidFill>
                <a:latin typeface="Trebuchet MS"/>
                <a:cs typeface="Trebuchet MS"/>
              </a:rPr>
              <a:t>sebagai</a:t>
            </a:r>
            <a:endParaRPr sz="6000">
              <a:latin typeface="Trebuchet MS"/>
              <a:cs typeface="Trebuchet MS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5759" y="274320"/>
            <a:ext cx="928116" cy="113537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3" y="216408"/>
            <a:ext cx="12192000" cy="1126490"/>
            <a:chOff x="1523" y="216408"/>
            <a:chExt cx="12192000" cy="1126490"/>
          </a:xfrm>
        </p:grpSpPr>
        <p:sp>
          <p:nvSpPr>
            <p:cNvPr id="3" name="object 3"/>
            <p:cNvSpPr/>
            <p:nvPr/>
          </p:nvSpPr>
          <p:spPr>
            <a:xfrm>
              <a:off x="1142999" y="283464"/>
              <a:ext cx="9906000" cy="561340"/>
            </a:xfrm>
            <a:custGeom>
              <a:avLst/>
              <a:gdLst/>
              <a:ahLst/>
              <a:cxnLst/>
              <a:rect l="l" t="t" r="r" b="b"/>
              <a:pathLst>
                <a:path w="9906000" h="561340">
                  <a:moveTo>
                    <a:pt x="9906000" y="0"/>
                  </a:moveTo>
                  <a:lnTo>
                    <a:pt x="0" y="0"/>
                  </a:lnTo>
                  <a:lnTo>
                    <a:pt x="0" y="560831"/>
                  </a:lnTo>
                  <a:lnTo>
                    <a:pt x="9906000" y="560831"/>
                  </a:lnTo>
                  <a:lnTo>
                    <a:pt x="990600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5420" y="216408"/>
              <a:ext cx="2426970" cy="8435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4052" y="216408"/>
              <a:ext cx="1157477" cy="8435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20895" y="216408"/>
              <a:ext cx="2609850" cy="84353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30112" y="216408"/>
              <a:ext cx="2210562" cy="84353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679194" y="316179"/>
            <a:ext cx="65119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latin typeface="Cambria"/>
                <a:cs typeface="Cambria"/>
              </a:rPr>
              <a:t>Pengertian</a:t>
            </a:r>
            <a:r>
              <a:rPr spc="-60" dirty="0">
                <a:latin typeface="Cambria"/>
                <a:cs typeface="Cambria"/>
              </a:rPr>
              <a:t> </a:t>
            </a:r>
            <a:r>
              <a:rPr spc="-10" dirty="0">
                <a:latin typeface="Cambria"/>
                <a:cs typeface="Cambria"/>
              </a:rPr>
              <a:t>Pengembangan</a:t>
            </a:r>
            <a:r>
              <a:rPr spc="-65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Kapasitas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945004" y="1017778"/>
            <a:ext cx="8302625" cy="524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66"/>
                </a:solidFill>
                <a:latin typeface="Cambria"/>
                <a:cs typeface="Cambria"/>
              </a:rPr>
              <a:t>Kapasitas:</a:t>
            </a:r>
            <a:endParaRPr sz="1800">
              <a:latin typeface="Cambria"/>
              <a:cs typeface="Cambria"/>
            </a:endParaRPr>
          </a:p>
          <a:p>
            <a:pPr marL="247015" marR="5715" indent="-234950" algn="just">
              <a:lnSpc>
                <a:spcPct val="100000"/>
              </a:lnSpc>
              <a:buFont typeface="Wingdings"/>
              <a:buChar char=""/>
              <a:tabLst>
                <a:tab pos="247650" algn="l"/>
              </a:tabLst>
            </a:pP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penguasan pengetahuan dan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informasi maupun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keterampilan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dalam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menerapkan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instumen</a:t>
            </a:r>
            <a:r>
              <a:rPr sz="1800" spc="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kebijakan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dan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Cambria"/>
                <a:cs typeface="Cambria"/>
              </a:rPr>
              <a:t>program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untuk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menjalankan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fungsi-fungsinya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secara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efektif</a:t>
            </a:r>
            <a:r>
              <a:rPr sz="1800" spc="2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dan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efisien.</a:t>
            </a:r>
            <a:endParaRPr sz="1800">
              <a:latin typeface="Cambria"/>
              <a:cs typeface="Cambria"/>
            </a:endParaRPr>
          </a:p>
          <a:p>
            <a:pPr marL="247015" marR="5080" indent="-234950" algn="just">
              <a:lnSpc>
                <a:spcPct val="100000"/>
              </a:lnSpc>
              <a:buFont typeface="Wingdings"/>
              <a:buChar char=""/>
              <a:tabLst>
                <a:tab pos="247650" algn="l"/>
              </a:tabLst>
            </a:pP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merupakan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prakarsa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untuk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melakukan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Cambria"/>
                <a:cs typeface="Cambria"/>
              </a:rPr>
              <a:t>inovasi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atau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pembaharuan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terhadap </a:t>
            </a:r>
            <a:r>
              <a:rPr sz="1800" spc="-38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pengelolaan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pembangunan,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pemerintahan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dan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Cambria"/>
                <a:cs typeface="Cambria"/>
              </a:rPr>
              <a:t>kemasyarakatan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 agar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desa 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berkembang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lebih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dinamis</a:t>
            </a:r>
            <a:r>
              <a:rPr sz="1800" spc="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dan</a:t>
            </a:r>
            <a:r>
              <a:rPr sz="1800" spc="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maju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mencapai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visi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dan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misi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yang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digariskan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(leba:2015)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000066"/>
                </a:solidFill>
                <a:latin typeface="Cambria"/>
                <a:cs typeface="Cambria"/>
              </a:rPr>
              <a:t>Pengembangan </a:t>
            </a:r>
            <a:r>
              <a:rPr sz="1800" b="1" spc="-5" dirty="0">
                <a:solidFill>
                  <a:srgbClr val="000066"/>
                </a:solidFill>
                <a:latin typeface="Cambria"/>
                <a:cs typeface="Cambria"/>
              </a:rPr>
              <a:t>kapasitas</a:t>
            </a:r>
            <a:r>
              <a:rPr sz="1800" b="1" spc="-4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000066"/>
                </a:solidFill>
                <a:latin typeface="Cambria"/>
                <a:cs typeface="Cambria"/>
              </a:rPr>
              <a:t>:</a:t>
            </a:r>
            <a:endParaRPr sz="1800">
              <a:latin typeface="Cambria"/>
              <a:cs typeface="Cambria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suatu proses 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untuk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melakukan serangkaian </a:t>
            </a:r>
            <a:r>
              <a:rPr sz="1800" spc="-15" dirty="0">
                <a:solidFill>
                  <a:srgbClr val="000066"/>
                </a:solidFill>
                <a:latin typeface="Cambria"/>
                <a:cs typeface="Cambria"/>
              </a:rPr>
              <a:t>gerakan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perubahan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multi-level 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didalam </a:t>
            </a:r>
            <a:r>
              <a:rPr sz="1800" spc="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individu,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kelompok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organisasi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dan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sistem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dalam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Cambria"/>
                <a:cs typeface="Cambria"/>
              </a:rPr>
              <a:t>rangka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untuk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memperkuat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Cambria"/>
                <a:cs typeface="Cambria"/>
              </a:rPr>
              <a:t>penyesuaian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individu dan organisasi, sehingga dapat tanggap terhadap perubahan </a:t>
            </a:r>
            <a:r>
              <a:rPr sz="180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mbria"/>
                <a:cs typeface="Cambria"/>
              </a:rPr>
              <a:t>lingkungan</a:t>
            </a:r>
            <a:r>
              <a:rPr sz="1800" spc="-15" dirty="0">
                <a:solidFill>
                  <a:srgbClr val="000066"/>
                </a:solidFill>
                <a:latin typeface="Cambria"/>
                <a:cs typeface="Cambria"/>
              </a:rPr>
              <a:t> yang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ada</a:t>
            </a:r>
            <a:r>
              <a:rPr sz="1800" spc="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mbria"/>
                <a:cs typeface="Cambria"/>
              </a:rPr>
              <a:t>(Morison;2014)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800" b="1" spc="-30" dirty="0">
                <a:solidFill>
                  <a:srgbClr val="000066"/>
                </a:solidFill>
                <a:latin typeface="Cambria"/>
                <a:cs typeface="Cambria"/>
              </a:rPr>
              <a:t>Fokus </a:t>
            </a:r>
            <a:r>
              <a:rPr sz="1800" b="1" spc="-10" dirty="0">
                <a:solidFill>
                  <a:srgbClr val="000066"/>
                </a:solidFill>
                <a:latin typeface="Cambria"/>
                <a:cs typeface="Cambria"/>
              </a:rPr>
              <a:t>Pengembangan</a:t>
            </a:r>
            <a:r>
              <a:rPr sz="1800" b="1" spc="-3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Cambria"/>
                <a:cs typeface="Cambria"/>
              </a:rPr>
              <a:t>Kapasitas</a:t>
            </a:r>
            <a:endParaRPr sz="1800">
              <a:latin typeface="Cambria"/>
              <a:cs typeface="Cambria"/>
            </a:endParaRPr>
          </a:p>
          <a:p>
            <a:pPr marL="243840" indent="-231775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244475" algn="l"/>
              </a:tabLst>
            </a:pP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Developing</a:t>
            </a:r>
            <a:r>
              <a:rPr sz="1800" i="1" spc="-2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of the</a:t>
            </a:r>
            <a:r>
              <a:rPr sz="1800" i="1" spc="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human</a:t>
            </a:r>
            <a:r>
              <a:rPr sz="1800" i="1" spc="-10" dirty="0">
                <a:solidFill>
                  <a:srgbClr val="000066"/>
                </a:solidFill>
                <a:latin typeface="Cambria"/>
                <a:cs typeface="Cambria"/>
              </a:rPr>
              <a:t> resources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 (pengembangan</a:t>
            </a:r>
            <a:r>
              <a:rPr sz="1800" i="1" spc="2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SDM)</a:t>
            </a:r>
            <a:endParaRPr sz="1800">
              <a:latin typeface="Cambria"/>
              <a:cs typeface="Cambria"/>
            </a:endParaRPr>
          </a:p>
          <a:p>
            <a:pPr marL="243840" indent="-231775">
              <a:lnSpc>
                <a:spcPct val="100000"/>
              </a:lnSpc>
              <a:buAutoNum type="alphaLcPeriod"/>
              <a:tabLst>
                <a:tab pos="244475" algn="l"/>
              </a:tabLst>
            </a:pPr>
            <a:r>
              <a:rPr sz="1800" i="1" spc="-10" dirty="0">
                <a:solidFill>
                  <a:srgbClr val="000066"/>
                </a:solidFill>
                <a:latin typeface="Cambria"/>
                <a:cs typeface="Cambria"/>
              </a:rPr>
              <a:t>Strengthening</a:t>
            </a:r>
            <a:r>
              <a:rPr sz="1800" i="1" spc="-1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of</a:t>
            </a:r>
            <a:r>
              <a:rPr sz="1800" i="1" spc="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organization</a:t>
            </a:r>
            <a:r>
              <a:rPr sz="1800" i="1" spc="3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(penguatan</a:t>
            </a:r>
            <a:r>
              <a:rPr sz="1800" i="1" spc="2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organisasi)</a:t>
            </a:r>
            <a:endParaRPr sz="1800">
              <a:latin typeface="Cambria"/>
              <a:cs typeface="Cambria"/>
            </a:endParaRPr>
          </a:p>
          <a:p>
            <a:pPr marL="243840" indent="-231775">
              <a:lnSpc>
                <a:spcPct val="100000"/>
              </a:lnSpc>
              <a:spcBef>
                <a:spcPts val="10"/>
              </a:spcBef>
              <a:buAutoNum type="alphaLcPeriod"/>
              <a:tabLst>
                <a:tab pos="244475" algn="l"/>
                <a:tab pos="5173345" algn="l"/>
              </a:tabLst>
            </a:pPr>
            <a:r>
              <a:rPr sz="1800" i="1" spc="-10" dirty="0">
                <a:solidFill>
                  <a:srgbClr val="000066"/>
                </a:solidFill>
                <a:latin typeface="Cambria"/>
                <a:cs typeface="Cambria"/>
              </a:rPr>
              <a:t>Reforming</a:t>
            </a:r>
            <a:r>
              <a:rPr sz="1800" i="1" spc="1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of</a:t>
            </a:r>
            <a:r>
              <a:rPr sz="1800" i="1" spc="2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institution</a:t>
            </a:r>
            <a:r>
              <a:rPr sz="1800" i="1" spc="25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(penataan</a:t>
            </a:r>
            <a:r>
              <a:rPr sz="1800" i="1" spc="30" dirty="0">
                <a:solidFill>
                  <a:srgbClr val="000066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mbria"/>
                <a:cs typeface="Cambria"/>
              </a:rPr>
              <a:t>kelembagaan).	</a:t>
            </a:r>
            <a:r>
              <a:rPr sz="1400" dirty="0">
                <a:solidFill>
                  <a:srgbClr val="FF0000"/>
                </a:solidFill>
                <a:latin typeface="Tahoma"/>
                <a:cs typeface="Tahoma"/>
              </a:rPr>
              <a:t>(Merilee</a:t>
            </a:r>
            <a:r>
              <a:rPr sz="1400" spc="-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Tahoma"/>
                <a:cs typeface="Tahoma"/>
              </a:rPr>
              <a:t>S.Grindle;</a:t>
            </a:r>
            <a:r>
              <a:rPr sz="1400" spc="-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0000"/>
                </a:solidFill>
                <a:latin typeface="Tahoma"/>
                <a:cs typeface="Tahoma"/>
              </a:rPr>
              <a:t>2014)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5759" y="274320"/>
            <a:ext cx="928116" cy="113537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3" y="216408"/>
            <a:ext cx="12192000" cy="1126490"/>
            <a:chOff x="1523" y="216408"/>
            <a:chExt cx="12192000" cy="1126490"/>
          </a:xfrm>
        </p:grpSpPr>
        <p:sp>
          <p:nvSpPr>
            <p:cNvPr id="3" name="object 3"/>
            <p:cNvSpPr/>
            <p:nvPr/>
          </p:nvSpPr>
          <p:spPr>
            <a:xfrm>
              <a:off x="1142999" y="283464"/>
              <a:ext cx="9906000" cy="561340"/>
            </a:xfrm>
            <a:custGeom>
              <a:avLst/>
              <a:gdLst/>
              <a:ahLst/>
              <a:cxnLst/>
              <a:rect l="l" t="t" r="r" b="b"/>
              <a:pathLst>
                <a:path w="9906000" h="561340">
                  <a:moveTo>
                    <a:pt x="9906000" y="0"/>
                  </a:moveTo>
                  <a:lnTo>
                    <a:pt x="0" y="0"/>
                  </a:lnTo>
                  <a:lnTo>
                    <a:pt x="0" y="560831"/>
                  </a:lnTo>
                  <a:lnTo>
                    <a:pt x="9906000" y="560831"/>
                  </a:lnTo>
                  <a:lnTo>
                    <a:pt x="990600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5420" y="216408"/>
              <a:ext cx="2100834" cy="8435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7916" y="216408"/>
              <a:ext cx="3187446" cy="8435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5500" y="216408"/>
              <a:ext cx="2210561" cy="84353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79194" y="316179"/>
            <a:ext cx="618617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latin typeface="Cambria"/>
                <a:cs typeface="Cambria"/>
              </a:rPr>
              <a:t>Konsepsi</a:t>
            </a:r>
            <a:r>
              <a:rPr spc="-45" dirty="0">
                <a:latin typeface="Cambria"/>
                <a:cs typeface="Cambria"/>
              </a:rPr>
              <a:t> </a:t>
            </a:r>
            <a:r>
              <a:rPr spc="-10" dirty="0">
                <a:latin typeface="Cambria"/>
                <a:cs typeface="Cambria"/>
              </a:rPr>
              <a:t>Pengembangan</a:t>
            </a:r>
            <a:r>
              <a:rPr spc="-65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Kapasitas</a:t>
            </a:r>
          </a:p>
        </p:txBody>
      </p:sp>
      <p:sp>
        <p:nvSpPr>
          <p:cNvPr id="9" name="object 9"/>
          <p:cNvSpPr/>
          <p:nvPr/>
        </p:nvSpPr>
        <p:spPr>
          <a:xfrm>
            <a:off x="1612391" y="1409700"/>
            <a:ext cx="2883535" cy="4540250"/>
          </a:xfrm>
          <a:custGeom>
            <a:avLst/>
            <a:gdLst/>
            <a:ahLst/>
            <a:cxnLst/>
            <a:rect l="l" t="t" r="r" b="b"/>
            <a:pathLst>
              <a:path w="2883535" h="4540250">
                <a:moveTo>
                  <a:pt x="2595118" y="0"/>
                </a:moveTo>
                <a:lnTo>
                  <a:pt x="288290" y="0"/>
                </a:lnTo>
                <a:lnTo>
                  <a:pt x="241518" y="3772"/>
                </a:lnTo>
                <a:lnTo>
                  <a:pt x="197152" y="14693"/>
                </a:lnTo>
                <a:lnTo>
                  <a:pt x="155786" y="32170"/>
                </a:lnTo>
                <a:lnTo>
                  <a:pt x="118012" y="55611"/>
                </a:lnTo>
                <a:lnTo>
                  <a:pt x="84423" y="84423"/>
                </a:lnTo>
                <a:lnTo>
                  <a:pt x="55611" y="118012"/>
                </a:lnTo>
                <a:lnTo>
                  <a:pt x="32170" y="155786"/>
                </a:lnTo>
                <a:lnTo>
                  <a:pt x="14693" y="197152"/>
                </a:lnTo>
                <a:lnTo>
                  <a:pt x="3772" y="241518"/>
                </a:lnTo>
                <a:lnTo>
                  <a:pt x="0" y="288289"/>
                </a:lnTo>
                <a:lnTo>
                  <a:pt x="0" y="4251655"/>
                </a:lnTo>
                <a:lnTo>
                  <a:pt x="3772" y="4298425"/>
                </a:lnTo>
                <a:lnTo>
                  <a:pt x="14693" y="4342792"/>
                </a:lnTo>
                <a:lnTo>
                  <a:pt x="32170" y="4384163"/>
                </a:lnTo>
                <a:lnTo>
                  <a:pt x="55611" y="4421945"/>
                </a:lnTo>
                <a:lnTo>
                  <a:pt x="84423" y="4455542"/>
                </a:lnTo>
                <a:lnTo>
                  <a:pt x="118012" y="4484362"/>
                </a:lnTo>
                <a:lnTo>
                  <a:pt x="155786" y="4507811"/>
                </a:lnTo>
                <a:lnTo>
                  <a:pt x="197152" y="4525296"/>
                </a:lnTo>
                <a:lnTo>
                  <a:pt x="241518" y="4536222"/>
                </a:lnTo>
                <a:lnTo>
                  <a:pt x="288290" y="4539996"/>
                </a:lnTo>
                <a:lnTo>
                  <a:pt x="2595118" y="4539996"/>
                </a:lnTo>
                <a:lnTo>
                  <a:pt x="2641858" y="4536222"/>
                </a:lnTo>
                <a:lnTo>
                  <a:pt x="2686206" y="4525296"/>
                </a:lnTo>
                <a:lnTo>
                  <a:pt x="2727565" y="4507811"/>
                </a:lnTo>
                <a:lnTo>
                  <a:pt x="2765340" y="4484362"/>
                </a:lnTo>
                <a:lnTo>
                  <a:pt x="2798937" y="4455542"/>
                </a:lnTo>
                <a:lnTo>
                  <a:pt x="2827759" y="4421945"/>
                </a:lnTo>
                <a:lnTo>
                  <a:pt x="2851213" y="4384163"/>
                </a:lnTo>
                <a:lnTo>
                  <a:pt x="2868702" y="4342792"/>
                </a:lnTo>
                <a:lnTo>
                  <a:pt x="2879632" y="4298425"/>
                </a:lnTo>
                <a:lnTo>
                  <a:pt x="2883408" y="4251655"/>
                </a:lnTo>
                <a:lnTo>
                  <a:pt x="2883408" y="288289"/>
                </a:lnTo>
                <a:lnTo>
                  <a:pt x="2879632" y="241518"/>
                </a:lnTo>
                <a:lnTo>
                  <a:pt x="2868702" y="197152"/>
                </a:lnTo>
                <a:lnTo>
                  <a:pt x="2851213" y="155786"/>
                </a:lnTo>
                <a:lnTo>
                  <a:pt x="2827759" y="118012"/>
                </a:lnTo>
                <a:lnTo>
                  <a:pt x="2798937" y="84423"/>
                </a:lnTo>
                <a:lnTo>
                  <a:pt x="2765340" y="55611"/>
                </a:lnTo>
                <a:lnTo>
                  <a:pt x="2727565" y="32170"/>
                </a:lnTo>
                <a:lnTo>
                  <a:pt x="2686206" y="14693"/>
                </a:lnTo>
                <a:lnTo>
                  <a:pt x="2641858" y="3772"/>
                </a:lnTo>
                <a:lnTo>
                  <a:pt x="2595118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73123" y="3278885"/>
            <a:ext cx="2361565" cy="171068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04470" marR="194310" algn="ctr">
              <a:lnSpc>
                <a:spcPct val="100499"/>
              </a:lnSpc>
              <a:spcBef>
                <a:spcPts val="90"/>
              </a:spcBef>
            </a:pPr>
            <a:r>
              <a:rPr sz="2000" b="1" dirty="0">
                <a:latin typeface="Tahoma"/>
                <a:cs typeface="Tahoma"/>
              </a:rPr>
              <a:t>ORGANISASI</a:t>
            </a:r>
            <a:r>
              <a:rPr sz="2000" b="1" spc="-120" dirty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&amp; </a:t>
            </a:r>
            <a:r>
              <a:rPr sz="2000" b="1" spc="-570" dirty="0">
                <a:latin typeface="Tahoma"/>
                <a:cs typeface="Tahoma"/>
              </a:rPr>
              <a:t> </a:t>
            </a:r>
            <a:r>
              <a:rPr sz="2000" b="1" spc="-5" dirty="0">
                <a:latin typeface="Tahoma"/>
                <a:cs typeface="Tahoma"/>
              </a:rPr>
              <a:t>TATA</a:t>
            </a:r>
            <a:r>
              <a:rPr sz="2000" b="1" spc="-60" dirty="0">
                <a:latin typeface="Tahoma"/>
                <a:cs typeface="Tahoma"/>
              </a:rPr>
              <a:t> </a:t>
            </a:r>
            <a:r>
              <a:rPr sz="2000" b="1" dirty="0">
                <a:latin typeface="Tahoma"/>
                <a:cs typeface="Tahoma"/>
              </a:rPr>
              <a:t>LAKSANA</a:t>
            </a:r>
            <a:endParaRPr sz="2000">
              <a:latin typeface="Tahoma"/>
              <a:cs typeface="Tahoma"/>
            </a:endParaRPr>
          </a:p>
          <a:p>
            <a:pPr marL="12700" marR="5080" indent="-635" algn="ctr">
              <a:lnSpc>
                <a:spcPct val="100600"/>
              </a:lnSpc>
            </a:pPr>
            <a:r>
              <a:rPr sz="1400" b="1" dirty="0">
                <a:latin typeface="Tahoma"/>
                <a:cs typeface="Tahoma"/>
              </a:rPr>
              <a:t>(Sumber daya, struktur 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organisasi, </a:t>
            </a:r>
            <a:r>
              <a:rPr sz="1400" b="1" dirty="0">
                <a:latin typeface="Tahoma"/>
                <a:cs typeface="Tahoma"/>
              </a:rPr>
              <a:t>tata </a:t>
            </a:r>
            <a:r>
              <a:rPr sz="1400" b="1" spc="-5" dirty="0">
                <a:latin typeface="Tahoma"/>
                <a:cs typeface="Tahoma"/>
              </a:rPr>
              <a:t>laksana, </a:t>
            </a:r>
            <a:r>
              <a:rPr sz="1400" b="1" dirty="0">
                <a:latin typeface="Tahoma"/>
                <a:cs typeface="Tahoma"/>
              </a:rPr>
              <a:t> manajemen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informasi</a:t>
            </a:r>
            <a:r>
              <a:rPr sz="1400" b="1" spc="-5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dan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mekanisme pengambilan 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keputusan)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291842" y="1409700"/>
            <a:ext cx="5175885" cy="4540250"/>
            <a:chOff x="2291842" y="1409700"/>
            <a:chExt cx="5175885" cy="454025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98192" y="1601723"/>
              <a:ext cx="1511808" cy="151180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298192" y="1601723"/>
              <a:ext cx="1511935" cy="1511935"/>
            </a:xfrm>
            <a:custGeom>
              <a:avLst/>
              <a:gdLst/>
              <a:ahLst/>
              <a:cxnLst/>
              <a:rect l="l" t="t" r="r" b="b"/>
              <a:pathLst>
                <a:path w="1511935" h="1511935">
                  <a:moveTo>
                    <a:pt x="0" y="755903"/>
                  </a:moveTo>
                  <a:lnTo>
                    <a:pt x="1487" y="708102"/>
                  </a:lnTo>
                  <a:lnTo>
                    <a:pt x="5889" y="661089"/>
                  </a:lnTo>
                  <a:lnTo>
                    <a:pt x="13119" y="614956"/>
                  </a:lnTo>
                  <a:lnTo>
                    <a:pt x="23087" y="569789"/>
                  </a:lnTo>
                  <a:lnTo>
                    <a:pt x="35705" y="525677"/>
                  </a:lnTo>
                  <a:lnTo>
                    <a:pt x="50884" y="482709"/>
                  </a:lnTo>
                  <a:lnTo>
                    <a:pt x="68535" y="440974"/>
                  </a:lnTo>
                  <a:lnTo>
                    <a:pt x="88570" y="400560"/>
                  </a:lnTo>
                  <a:lnTo>
                    <a:pt x="110901" y="361556"/>
                  </a:lnTo>
                  <a:lnTo>
                    <a:pt x="135439" y="324050"/>
                  </a:lnTo>
                  <a:lnTo>
                    <a:pt x="162095" y="288131"/>
                  </a:lnTo>
                  <a:lnTo>
                    <a:pt x="190781" y="253888"/>
                  </a:lnTo>
                  <a:lnTo>
                    <a:pt x="221408" y="221408"/>
                  </a:lnTo>
                  <a:lnTo>
                    <a:pt x="253888" y="190781"/>
                  </a:lnTo>
                  <a:lnTo>
                    <a:pt x="288131" y="162095"/>
                  </a:lnTo>
                  <a:lnTo>
                    <a:pt x="324050" y="135439"/>
                  </a:lnTo>
                  <a:lnTo>
                    <a:pt x="361556" y="110901"/>
                  </a:lnTo>
                  <a:lnTo>
                    <a:pt x="400560" y="88570"/>
                  </a:lnTo>
                  <a:lnTo>
                    <a:pt x="440974" y="68535"/>
                  </a:lnTo>
                  <a:lnTo>
                    <a:pt x="482709" y="50884"/>
                  </a:lnTo>
                  <a:lnTo>
                    <a:pt x="525677" y="35705"/>
                  </a:lnTo>
                  <a:lnTo>
                    <a:pt x="569789" y="23087"/>
                  </a:lnTo>
                  <a:lnTo>
                    <a:pt x="614956" y="13119"/>
                  </a:lnTo>
                  <a:lnTo>
                    <a:pt x="661089" y="5889"/>
                  </a:lnTo>
                  <a:lnTo>
                    <a:pt x="708102" y="1487"/>
                  </a:lnTo>
                  <a:lnTo>
                    <a:pt x="755903" y="0"/>
                  </a:lnTo>
                  <a:lnTo>
                    <a:pt x="803705" y="1487"/>
                  </a:lnTo>
                  <a:lnTo>
                    <a:pt x="850718" y="5889"/>
                  </a:lnTo>
                  <a:lnTo>
                    <a:pt x="896851" y="13119"/>
                  </a:lnTo>
                  <a:lnTo>
                    <a:pt x="942018" y="23087"/>
                  </a:lnTo>
                  <a:lnTo>
                    <a:pt x="986130" y="35705"/>
                  </a:lnTo>
                  <a:lnTo>
                    <a:pt x="1029098" y="50884"/>
                  </a:lnTo>
                  <a:lnTo>
                    <a:pt x="1070833" y="68535"/>
                  </a:lnTo>
                  <a:lnTo>
                    <a:pt x="1111247" y="88570"/>
                  </a:lnTo>
                  <a:lnTo>
                    <a:pt x="1150251" y="110901"/>
                  </a:lnTo>
                  <a:lnTo>
                    <a:pt x="1187757" y="135439"/>
                  </a:lnTo>
                  <a:lnTo>
                    <a:pt x="1223676" y="162095"/>
                  </a:lnTo>
                  <a:lnTo>
                    <a:pt x="1257919" y="190781"/>
                  </a:lnTo>
                  <a:lnTo>
                    <a:pt x="1290399" y="221408"/>
                  </a:lnTo>
                  <a:lnTo>
                    <a:pt x="1321026" y="253888"/>
                  </a:lnTo>
                  <a:lnTo>
                    <a:pt x="1349712" y="288131"/>
                  </a:lnTo>
                  <a:lnTo>
                    <a:pt x="1376368" y="324050"/>
                  </a:lnTo>
                  <a:lnTo>
                    <a:pt x="1400906" y="361556"/>
                  </a:lnTo>
                  <a:lnTo>
                    <a:pt x="1423237" y="400560"/>
                  </a:lnTo>
                  <a:lnTo>
                    <a:pt x="1443272" y="440974"/>
                  </a:lnTo>
                  <a:lnTo>
                    <a:pt x="1460923" y="482709"/>
                  </a:lnTo>
                  <a:lnTo>
                    <a:pt x="1476102" y="525677"/>
                  </a:lnTo>
                  <a:lnTo>
                    <a:pt x="1488720" y="569789"/>
                  </a:lnTo>
                  <a:lnTo>
                    <a:pt x="1498688" y="614956"/>
                  </a:lnTo>
                  <a:lnTo>
                    <a:pt x="1505918" y="661089"/>
                  </a:lnTo>
                  <a:lnTo>
                    <a:pt x="1510320" y="708102"/>
                  </a:lnTo>
                  <a:lnTo>
                    <a:pt x="1511808" y="755903"/>
                  </a:lnTo>
                  <a:lnTo>
                    <a:pt x="1510320" y="803705"/>
                  </a:lnTo>
                  <a:lnTo>
                    <a:pt x="1505918" y="850718"/>
                  </a:lnTo>
                  <a:lnTo>
                    <a:pt x="1498688" y="896851"/>
                  </a:lnTo>
                  <a:lnTo>
                    <a:pt x="1488720" y="942018"/>
                  </a:lnTo>
                  <a:lnTo>
                    <a:pt x="1476102" y="986130"/>
                  </a:lnTo>
                  <a:lnTo>
                    <a:pt x="1460923" y="1029098"/>
                  </a:lnTo>
                  <a:lnTo>
                    <a:pt x="1443272" y="1070833"/>
                  </a:lnTo>
                  <a:lnTo>
                    <a:pt x="1423237" y="1111247"/>
                  </a:lnTo>
                  <a:lnTo>
                    <a:pt x="1400906" y="1150251"/>
                  </a:lnTo>
                  <a:lnTo>
                    <a:pt x="1376368" y="1187757"/>
                  </a:lnTo>
                  <a:lnTo>
                    <a:pt x="1349712" y="1223676"/>
                  </a:lnTo>
                  <a:lnTo>
                    <a:pt x="1321026" y="1257919"/>
                  </a:lnTo>
                  <a:lnTo>
                    <a:pt x="1290399" y="1290399"/>
                  </a:lnTo>
                  <a:lnTo>
                    <a:pt x="1257919" y="1321026"/>
                  </a:lnTo>
                  <a:lnTo>
                    <a:pt x="1223676" y="1349712"/>
                  </a:lnTo>
                  <a:lnTo>
                    <a:pt x="1187757" y="1376368"/>
                  </a:lnTo>
                  <a:lnTo>
                    <a:pt x="1150251" y="1400906"/>
                  </a:lnTo>
                  <a:lnTo>
                    <a:pt x="1111247" y="1423237"/>
                  </a:lnTo>
                  <a:lnTo>
                    <a:pt x="1070833" y="1443272"/>
                  </a:lnTo>
                  <a:lnTo>
                    <a:pt x="1029098" y="1460923"/>
                  </a:lnTo>
                  <a:lnTo>
                    <a:pt x="986130" y="1476102"/>
                  </a:lnTo>
                  <a:lnTo>
                    <a:pt x="942018" y="1488720"/>
                  </a:lnTo>
                  <a:lnTo>
                    <a:pt x="896851" y="1498688"/>
                  </a:lnTo>
                  <a:lnTo>
                    <a:pt x="850718" y="1505918"/>
                  </a:lnTo>
                  <a:lnTo>
                    <a:pt x="803705" y="1510320"/>
                  </a:lnTo>
                  <a:lnTo>
                    <a:pt x="755903" y="1511808"/>
                  </a:lnTo>
                  <a:lnTo>
                    <a:pt x="708102" y="1510320"/>
                  </a:lnTo>
                  <a:lnTo>
                    <a:pt x="661089" y="1505918"/>
                  </a:lnTo>
                  <a:lnTo>
                    <a:pt x="614956" y="1498688"/>
                  </a:lnTo>
                  <a:lnTo>
                    <a:pt x="569789" y="1488720"/>
                  </a:lnTo>
                  <a:lnTo>
                    <a:pt x="525677" y="1476102"/>
                  </a:lnTo>
                  <a:lnTo>
                    <a:pt x="482709" y="1460923"/>
                  </a:lnTo>
                  <a:lnTo>
                    <a:pt x="440974" y="1443272"/>
                  </a:lnTo>
                  <a:lnTo>
                    <a:pt x="400560" y="1423237"/>
                  </a:lnTo>
                  <a:lnTo>
                    <a:pt x="361556" y="1400906"/>
                  </a:lnTo>
                  <a:lnTo>
                    <a:pt x="324050" y="1376368"/>
                  </a:lnTo>
                  <a:lnTo>
                    <a:pt x="288131" y="1349712"/>
                  </a:lnTo>
                  <a:lnTo>
                    <a:pt x="253888" y="1321026"/>
                  </a:lnTo>
                  <a:lnTo>
                    <a:pt x="221408" y="1290399"/>
                  </a:lnTo>
                  <a:lnTo>
                    <a:pt x="190781" y="1257919"/>
                  </a:lnTo>
                  <a:lnTo>
                    <a:pt x="162095" y="1223676"/>
                  </a:lnTo>
                  <a:lnTo>
                    <a:pt x="135439" y="1187757"/>
                  </a:lnTo>
                  <a:lnTo>
                    <a:pt x="110901" y="1150251"/>
                  </a:lnTo>
                  <a:lnTo>
                    <a:pt x="88570" y="1111247"/>
                  </a:lnTo>
                  <a:lnTo>
                    <a:pt x="68535" y="1070833"/>
                  </a:lnTo>
                  <a:lnTo>
                    <a:pt x="50884" y="1029098"/>
                  </a:lnTo>
                  <a:lnTo>
                    <a:pt x="35705" y="986130"/>
                  </a:lnTo>
                  <a:lnTo>
                    <a:pt x="23087" y="942018"/>
                  </a:lnTo>
                  <a:lnTo>
                    <a:pt x="13119" y="896851"/>
                  </a:lnTo>
                  <a:lnTo>
                    <a:pt x="5889" y="850718"/>
                  </a:lnTo>
                  <a:lnTo>
                    <a:pt x="1487" y="803705"/>
                  </a:lnTo>
                  <a:lnTo>
                    <a:pt x="0" y="75590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82668" y="1409700"/>
              <a:ext cx="2885440" cy="4540250"/>
            </a:xfrm>
            <a:custGeom>
              <a:avLst/>
              <a:gdLst/>
              <a:ahLst/>
              <a:cxnLst/>
              <a:rect l="l" t="t" r="r" b="b"/>
              <a:pathLst>
                <a:path w="2885440" h="4540250">
                  <a:moveTo>
                    <a:pt x="2596388" y="0"/>
                  </a:moveTo>
                  <a:lnTo>
                    <a:pt x="288544" y="0"/>
                  </a:lnTo>
                  <a:lnTo>
                    <a:pt x="241734" y="3775"/>
                  </a:lnTo>
                  <a:lnTo>
                    <a:pt x="197331" y="14707"/>
                  </a:lnTo>
                  <a:lnTo>
                    <a:pt x="155929" y="32201"/>
                  </a:lnTo>
                  <a:lnTo>
                    <a:pt x="118122" y="55664"/>
                  </a:lnTo>
                  <a:lnTo>
                    <a:pt x="84502" y="84502"/>
                  </a:lnTo>
                  <a:lnTo>
                    <a:pt x="55664" y="118122"/>
                  </a:lnTo>
                  <a:lnTo>
                    <a:pt x="32201" y="155929"/>
                  </a:lnTo>
                  <a:lnTo>
                    <a:pt x="14707" y="197331"/>
                  </a:lnTo>
                  <a:lnTo>
                    <a:pt x="3775" y="241734"/>
                  </a:lnTo>
                  <a:lnTo>
                    <a:pt x="0" y="288544"/>
                  </a:lnTo>
                  <a:lnTo>
                    <a:pt x="0" y="4251502"/>
                  </a:lnTo>
                  <a:lnTo>
                    <a:pt x="3775" y="4298298"/>
                  </a:lnTo>
                  <a:lnTo>
                    <a:pt x="14707" y="4342690"/>
                  </a:lnTo>
                  <a:lnTo>
                    <a:pt x="32201" y="4384083"/>
                  </a:lnTo>
                  <a:lnTo>
                    <a:pt x="55664" y="4421884"/>
                  </a:lnTo>
                  <a:lnTo>
                    <a:pt x="84502" y="4455499"/>
                  </a:lnTo>
                  <a:lnTo>
                    <a:pt x="118122" y="4484334"/>
                  </a:lnTo>
                  <a:lnTo>
                    <a:pt x="155929" y="4507795"/>
                  </a:lnTo>
                  <a:lnTo>
                    <a:pt x="197331" y="4525288"/>
                  </a:lnTo>
                  <a:lnTo>
                    <a:pt x="241734" y="4536220"/>
                  </a:lnTo>
                  <a:lnTo>
                    <a:pt x="288544" y="4539996"/>
                  </a:lnTo>
                  <a:lnTo>
                    <a:pt x="2596388" y="4539996"/>
                  </a:lnTo>
                  <a:lnTo>
                    <a:pt x="2643197" y="4536220"/>
                  </a:lnTo>
                  <a:lnTo>
                    <a:pt x="2687600" y="4525288"/>
                  </a:lnTo>
                  <a:lnTo>
                    <a:pt x="2729002" y="4507795"/>
                  </a:lnTo>
                  <a:lnTo>
                    <a:pt x="2766809" y="4484334"/>
                  </a:lnTo>
                  <a:lnTo>
                    <a:pt x="2800429" y="4455499"/>
                  </a:lnTo>
                  <a:lnTo>
                    <a:pt x="2829267" y="4421884"/>
                  </a:lnTo>
                  <a:lnTo>
                    <a:pt x="2852730" y="4384083"/>
                  </a:lnTo>
                  <a:lnTo>
                    <a:pt x="2870224" y="4342690"/>
                  </a:lnTo>
                  <a:lnTo>
                    <a:pt x="2881156" y="4298298"/>
                  </a:lnTo>
                  <a:lnTo>
                    <a:pt x="2884932" y="4251502"/>
                  </a:lnTo>
                  <a:lnTo>
                    <a:pt x="2884932" y="288544"/>
                  </a:lnTo>
                  <a:lnTo>
                    <a:pt x="2881156" y="241734"/>
                  </a:lnTo>
                  <a:lnTo>
                    <a:pt x="2870224" y="197331"/>
                  </a:lnTo>
                  <a:lnTo>
                    <a:pt x="2852730" y="155929"/>
                  </a:lnTo>
                  <a:lnTo>
                    <a:pt x="2829267" y="118122"/>
                  </a:lnTo>
                  <a:lnTo>
                    <a:pt x="2800429" y="84502"/>
                  </a:lnTo>
                  <a:lnTo>
                    <a:pt x="2766809" y="55664"/>
                  </a:lnTo>
                  <a:lnTo>
                    <a:pt x="2729002" y="32201"/>
                  </a:lnTo>
                  <a:lnTo>
                    <a:pt x="2687600" y="14707"/>
                  </a:lnTo>
                  <a:lnTo>
                    <a:pt x="2643197" y="3775"/>
                  </a:lnTo>
                  <a:lnTo>
                    <a:pt x="2596388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11344" y="3663188"/>
            <a:ext cx="2229485" cy="129413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98145" marR="391795" indent="1905" algn="ctr">
              <a:lnSpc>
                <a:spcPts val="2170"/>
              </a:lnSpc>
              <a:spcBef>
                <a:spcPts val="365"/>
              </a:spcBef>
            </a:pPr>
            <a:r>
              <a:rPr sz="2000" b="1" dirty="0">
                <a:latin typeface="Tahoma"/>
                <a:cs typeface="Tahoma"/>
              </a:rPr>
              <a:t>SISTEM &amp; </a:t>
            </a:r>
            <a:r>
              <a:rPr sz="2000" b="1" spc="5" dirty="0">
                <a:latin typeface="Tahoma"/>
                <a:cs typeface="Tahoma"/>
              </a:rPr>
              <a:t> </a:t>
            </a:r>
            <a:r>
              <a:rPr sz="2000" b="1" spc="-5" dirty="0">
                <a:latin typeface="Tahoma"/>
                <a:cs typeface="Tahoma"/>
              </a:rPr>
              <a:t>PRO</a:t>
            </a:r>
            <a:r>
              <a:rPr sz="2000" b="1" spc="5" dirty="0">
                <a:latin typeface="Tahoma"/>
                <a:cs typeface="Tahoma"/>
              </a:rPr>
              <a:t>S</a:t>
            </a:r>
            <a:r>
              <a:rPr sz="2000" b="1" spc="-5" dirty="0">
                <a:latin typeface="Tahoma"/>
                <a:cs typeface="Tahoma"/>
              </a:rPr>
              <a:t>ED</a:t>
            </a:r>
            <a:r>
              <a:rPr sz="2000" b="1" spc="-10" dirty="0">
                <a:latin typeface="Tahoma"/>
                <a:cs typeface="Tahoma"/>
              </a:rPr>
              <a:t>U</a:t>
            </a:r>
            <a:r>
              <a:rPr sz="2000" b="1" dirty="0">
                <a:latin typeface="Tahoma"/>
                <a:cs typeface="Tahoma"/>
              </a:rPr>
              <a:t>R</a:t>
            </a:r>
            <a:endParaRPr sz="2000">
              <a:latin typeface="Tahoma"/>
              <a:cs typeface="Tahoma"/>
            </a:endParaRPr>
          </a:p>
          <a:p>
            <a:pPr marL="12700" marR="5080" algn="ctr">
              <a:lnSpc>
                <a:spcPct val="90400"/>
              </a:lnSpc>
              <a:spcBef>
                <a:spcPts val="825"/>
              </a:spcBef>
            </a:pPr>
            <a:r>
              <a:rPr sz="1400" b="1" spc="-5" dirty="0">
                <a:latin typeface="Tahoma"/>
                <a:cs typeface="Tahoma"/>
              </a:rPr>
              <a:t>(Peraturan </a:t>
            </a:r>
            <a:r>
              <a:rPr sz="1400" b="1" dirty="0">
                <a:latin typeface="Tahoma"/>
                <a:cs typeface="Tahoma"/>
              </a:rPr>
              <a:t>Perundang- 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undangan</a:t>
            </a:r>
            <a:r>
              <a:rPr sz="1400" b="1" spc="-6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dan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kebijakan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pendukung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lainnya)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262117" y="1403350"/>
            <a:ext cx="5182235" cy="4552950"/>
            <a:chOff x="5262117" y="1403350"/>
            <a:chExt cx="5182235" cy="4552950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68467" y="1682495"/>
              <a:ext cx="1511808" cy="151180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268467" y="1682495"/>
              <a:ext cx="1511935" cy="1511935"/>
            </a:xfrm>
            <a:custGeom>
              <a:avLst/>
              <a:gdLst/>
              <a:ahLst/>
              <a:cxnLst/>
              <a:rect l="l" t="t" r="r" b="b"/>
              <a:pathLst>
                <a:path w="1511934" h="1511935">
                  <a:moveTo>
                    <a:pt x="0" y="755903"/>
                  </a:moveTo>
                  <a:lnTo>
                    <a:pt x="1487" y="708102"/>
                  </a:lnTo>
                  <a:lnTo>
                    <a:pt x="5889" y="661089"/>
                  </a:lnTo>
                  <a:lnTo>
                    <a:pt x="13119" y="614956"/>
                  </a:lnTo>
                  <a:lnTo>
                    <a:pt x="23087" y="569789"/>
                  </a:lnTo>
                  <a:lnTo>
                    <a:pt x="35705" y="525677"/>
                  </a:lnTo>
                  <a:lnTo>
                    <a:pt x="50884" y="482709"/>
                  </a:lnTo>
                  <a:lnTo>
                    <a:pt x="68535" y="440974"/>
                  </a:lnTo>
                  <a:lnTo>
                    <a:pt x="88570" y="400560"/>
                  </a:lnTo>
                  <a:lnTo>
                    <a:pt x="110901" y="361556"/>
                  </a:lnTo>
                  <a:lnTo>
                    <a:pt x="135439" y="324050"/>
                  </a:lnTo>
                  <a:lnTo>
                    <a:pt x="162095" y="288131"/>
                  </a:lnTo>
                  <a:lnTo>
                    <a:pt x="190781" y="253888"/>
                  </a:lnTo>
                  <a:lnTo>
                    <a:pt x="221408" y="221408"/>
                  </a:lnTo>
                  <a:lnTo>
                    <a:pt x="253888" y="190781"/>
                  </a:lnTo>
                  <a:lnTo>
                    <a:pt x="288131" y="162095"/>
                  </a:lnTo>
                  <a:lnTo>
                    <a:pt x="324050" y="135439"/>
                  </a:lnTo>
                  <a:lnTo>
                    <a:pt x="361556" y="110901"/>
                  </a:lnTo>
                  <a:lnTo>
                    <a:pt x="400560" y="88570"/>
                  </a:lnTo>
                  <a:lnTo>
                    <a:pt x="440974" y="68535"/>
                  </a:lnTo>
                  <a:lnTo>
                    <a:pt x="482709" y="50884"/>
                  </a:lnTo>
                  <a:lnTo>
                    <a:pt x="525677" y="35705"/>
                  </a:lnTo>
                  <a:lnTo>
                    <a:pt x="569789" y="23087"/>
                  </a:lnTo>
                  <a:lnTo>
                    <a:pt x="614956" y="13119"/>
                  </a:lnTo>
                  <a:lnTo>
                    <a:pt x="661089" y="5889"/>
                  </a:lnTo>
                  <a:lnTo>
                    <a:pt x="708102" y="1487"/>
                  </a:lnTo>
                  <a:lnTo>
                    <a:pt x="755904" y="0"/>
                  </a:lnTo>
                  <a:lnTo>
                    <a:pt x="803705" y="1487"/>
                  </a:lnTo>
                  <a:lnTo>
                    <a:pt x="850718" y="5889"/>
                  </a:lnTo>
                  <a:lnTo>
                    <a:pt x="896851" y="13119"/>
                  </a:lnTo>
                  <a:lnTo>
                    <a:pt x="942018" y="23087"/>
                  </a:lnTo>
                  <a:lnTo>
                    <a:pt x="986130" y="35705"/>
                  </a:lnTo>
                  <a:lnTo>
                    <a:pt x="1029098" y="50884"/>
                  </a:lnTo>
                  <a:lnTo>
                    <a:pt x="1070833" y="68535"/>
                  </a:lnTo>
                  <a:lnTo>
                    <a:pt x="1111247" y="88570"/>
                  </a:lnTo>
                  <a:lnTo>
                    <a:pt x="1150251" y="110901"/>
                  </a:lnTo>
                  <a:lnTo>
                    <a:pt x="1187757" y="135439"/>
                  </a:lnTo>
                  <a:lnTo>
                    <a:pt x="1223676" y="162095"/>
                  </a:lnTo>
                  <a:lnTo>
                    <a:pt x="1257919" y="190781"/>
                  </a:lnTo>
                  <a:lnTo>
                    <a:pt x="1290399" y="221408"/>
                  </a:lnTo>
                  <a:lnTo>
                    <a:pt x="1321026" y="253888"/>
                  </a:lnTo>
                  <a:lnTo>
                    <a:pt x="1349712" y="288131"/>
                  </a:lnTo>
                  <a:lnTo>
                    <a:pt x="1376368" y="324050"/>
                  </a:lnTo>
                  <a:lnTo>
                    <a:pt x="1400906" y="361556"/>
                  </a:lnTo>
                  <a:lnTo>
                    <a:pt x="1423237" y="400560"/>
                  </a:lnTo>
                  <a:lnTo>
                    <a:pt x="1443272" y="440974"/>
                  </a:lnTo>
                  <a:lnTo>
                    <a:pt x="1460923" y="482709"/>
                  </a:lnTo>
                  <a:lnTo>
                    <a:pt x="1476102" y="525677"/>
                  </a:lnTo>
                  <a:lnTo>
                    <a:pt x="1488720" y="569789"/>
                  </a:lnTo>
                  <a:lnTo>
                    <a:pt x="1498688" y="614956"/>
                  </a:lnTo>
                  <a:lnTo>
                    <a:pt x="1505918" y="661089"/>
                  </a:lnTo>
                  <a:lnTo>
                    <a:pt x="1510320" y="708102"/>
                  </a:lnTo>
                  <a:lnTo>
                    <a:pt x="1511808" y="755903"/>
                  </a:lnTo>
                  <a:lnTo>
                    <a:pt x="1510320" y="803705"/>
                  </a:lnTo>
                  <a:lnTo>
                    <a:pt x="1505918" y="850718"/>
                  </a:lnTo>
                  <a:lnTo>
                    <a:pt x="1498688" y="896851"/>
                  </a:lnTo>
                  <a:lnTo>
                    <a:pt x="1488720" y="942018"/>
                  </a:lnTo>
                  <a:lnTo>
                    <a:pt x="1476102" y="986130"/>
                  </a:lnTo>
                  <a:lnTo>
                    <a:pt x="1460923" y="1029098"/>
                  </a:lnTo>
                  <a:lnTo>
                    <a:pt x="1443272" y="1070833"/>
                  </a:lnTo>
                  <a:lnTo>
                    <a:pt x="1423237" y="1111247"/>
                  </a:lnTo>
                  <a:lnTo>
                    <a:pt x="1400906" y="1150251"/>
                  </a:lnTo>
                  <a:lnTo>
                    <a:pt x="1376368" y="1187757"/>
                  </a:lnTo>
                  <a:lnTo>
                    <a:pt x="1349712" y="1223676"/>
                  </a:lnTo>
                  <a:lnTo>
                    <a:pt x="1321026" y="1257919"/>
                  </a:lnTo>
                  <a:lnTo>
                    <a:pt x="1290399" y="1290399"/>
                  </a:lnTo>
                  <a:lnTo>
                    <a:pt x="1257919" y="1321026"/>
                  </a:lnTo>
                  <a:lnTo>
                    <a:pt x="1223676" y="1349712"/>
                  </a:lnTo>
                  <a:lnTo>
                    <a:pt x="1187757" y="1376368"/>
                  </a:lnTo>
                  <a:lnTo>
                    <a:pt x="1150251" y="1400906"/>
                  </a:lnTo>
                  <a:lnTo>
                    <a:pt x="1111247" y="1423237"/>
                  </a:lnTo>
                  <a:lnTo>
                    <a:pt x="1070833" y="1443272"/>
                  </a:lnTo>
                  <a:lnTo>
                    <a:pt x="1029098" y="1460923"/>
                  </a:lnTo>
                  <a:lnTo>
                    <a:pt x="986130" y="1476102"/>
                  </a:lnTo>
                  <a:lnTo>
                    <a:pt x="942018" y="1488720"/>
                  </a:lnTo>
                  <a:lnTo>
                    <a:pt x="896851" y="1498688"/>
                  </a:lnTo>
                  <a:lnTo>
                    <a:pt x="850718" y="1505918"/>
                  </a:lnTo>
                  <a:lnTo>
                    <a:pt x="803705" y="1510320"/>
                  </a:lnTo>
                  <a:lnTo>
                    <a:pt x="755904" y="1511807"/>
                  </a:lnTo>
                  <a:lnTo>
                    <a:pt x="708102" y="1510320"/>
                  </a:lnTo>
                  <a:lnTo>
                    <a:pt x="661089" y="1505918"/>
                  </a:lnTo>
                  <a:lnTo>
                    <a:pt x="614956" y="1498688"/>
                  </a:lnTo>
                  <a:lnTo>
                    <a:pt x="569789" y="1488720"/>
                  </a:lnTo>
                  <a:lnTo>
                    <a:pt x="525677" y="1476102"/>
                  </a:lnTo>
                  <a:lnTo>
                    <a:pt x="482709" y="1460923"/>
                  </a:lnTo>
                  <a:lnTo>
                    <a:pt x="440974" y="1443272"/>
                  </a:lnTo>
                  <a:lnTo>
                    <a:pt x="400560" y="1423237"/>
                  </a:lnTo>
                  <a:lnTo>
                    <a:pt x="361556" y="1400906"/>
                  </a:lnTo>
                  <a:lnTo>
                    <a:pt x="324050" y="1376368"/>
                  </a:lnTo>
                  <a:lnTo>
                    <a:pt x="288131" y="1349712"/>
                  </a:lnTo>
                  <a:lnTo>
                    <a:pt x="253888" y="1321026"/>
                  </a:lnTo>
                  <a:lnTo>
                    <a:pt x="221408" y="1290399"/>
                  </a:lnTo>
                  <a:lnTo>
                    <a:pt x="190781" y="1257919"/>
                  </a:lnTo>
                  <a:lnTo>
                    <a:pt x="162095" y="1223676"/>
                  </a:lnTo>
                  <a:lnTo>
                    <a:pt x="135439" y="1187757"/>
                  </a:lnTo>
                  <a:lnTo>
                    <a:pt x="110901" y="1150251"/>
                  </a:lnTo>
                  <a:lnTo>
                    <a:pt x="88570" y="1111247"/>
                  </a:lnTo>
                  <a:lnTo>
                    <a:pt x="68535" y="1070833"/>
                  </a:lnTo>
                  <a:lnTo>
                    <a:pt x="50884" y="1029098"/>
                  </a:lnTo>
                  <a:lnTo>
                    <a:pt x="35705" y="986130"/>
                  </a:lnTo>
                  <a:lnTo>
                    <a:pt x="23087" y="942018"/>
                  </a:lnTo>
                  <a:lnTo>
                    <a:pt x="13119" y="896851"/>
                  </a:lnTo>
                  <a:lnTo>
                    <a:pt x="5889" y="850718"/>
                  </a:lnTo>
                  <a:lnTo>
                    <a:pt x="1487" y="803705"/>
                  </a:lnTo>
                  <a:lnTo>
                    <a:pt x="0" y="75590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552944" y="1409700"/>
              <a:ext cx="2885440" cy="4540250"/>
            </a:xfrm>
            <a:custGeom>
              <a:avLst/>
              <a:gdLst/>
              <a:ahLst/>
              <a:cxnLst/>
              <a:rect l="l" t="t" r="r" b="b"/>
              <a:pathLst>
                <a:path w="2885440" h="4540250">
                  <a:moveTo>
                    <a:pt x="2596387" y="0"/>
                  </a:moveTo>
                  <a:lnTo>
                    <a:pt x="288544" y="0"/>
                  </a:lnTo>
                  <a:lnTo>
                    <a:pt x="241734" y="3775"/>
                  </a:lnTo>
                  <a:lnTo>
                    <a:pt x="197331" y="14707"/>
                  </a:lnTo>
                  <a:lnTo>
                    <a:pt x="155929" y="32201"/>
                  </a:lnTo>
                  <a:lnTo>
                    <a:pt x="118122" y="55664"/>
                  </a:lnTo>
                  <a:lnTo>
                    <a:pt x="84502" y="84502"/>
                  </a:lnTo>
                  <a:lnTo>
                    <a:pt x="55664" y="118122"/>
                  </a:lnTo>
                  <a:lnTo>
                    <a:pt x="32201" y="155929"/>
                  </a:lnTo>
                  <a:lnTo>
                    <a:pt x="14707" y="197331"/>
                  </a:lnTo>
                  <a:lnTo>
                    <a:pt x="3775" y="241734"/>
                  </a:lnTo>
                  <a:lnTo>
                    <a:pt x="0" y="288544"/>
                  </a:lnTo>
                  <a:lnTo>
                    <a:pt x="0" y="4251502"/>
                  </a:lnTo>
                  <a:lnTo>
                    <a:pt x="3775" y="4298298"/>
                  </a:lnTo>
                  <a:lnTo>
                    <a:pt x="14707" y="4342690"/>
                  </a:lnTo>
                  <a:lnTo>
                    <a:pt x="32201" y="4384083"/>
                  </a:lnTo>
                  <a:lnTo>
                    <a:pt x="55664" y="4421884"/>
                  </a:lnTo>
                  <a:lnTo>
                    <a:pt x="84502" y="4455499"/>
                  </a:lnTo>
                  <a:lnTo>
                    <a:pt x="118122" y="4484334"/>
                  </a:lnTo>
                  <a:lnTo>
                    <a:pt x="155929" y="4507795"/>
                  </a:lnTo>
                  <a:lnTo>
                    <a:pt x="197331" y="4525288"/>
                  </a:lnTo>
                  <a:lnTo>
                    <a:pt x="241734" y="4536220"/>
                  </a:lnTo>
                  <a:lnTo>
                    <a:pt x="288544" y="4539996"/>
                  </a:lnTo>
                  <a:lnTo>
                    <a:pt x="2596387" y="4539996"/>
                  </a:lnTo>
                  <a:lnTo>
                    <a:pt x="2643197" y="4536220"/>
                  </a:lnTo>
                  <a:lnTo>
                    <a:pt x="2687600" y="4525288"/>
                  </a:lnTo>
                  <a:lnTo>
                    <a:pt x="2729002" y="4507795"/>
                  </a:lnTo>
                  <a:lnTo>
                    <a:pt x="2766809" y="4484334"/>
                  </a:lnTo>
                  <a:lnTo>
                    <a:pt x="2800429" y="4455499"/>
                  </a:lnTo>
                  <a:lnTo>
                    <a:pt x="2829267" y="4421884"/>
                  </a:lnTo>
                  <a:lnTo>
                    <a:pt x="2852730" y="4384083"/>
                  </a:lnTo>
                  <a:lnTo>
                    <a:pt x="2870224" y="4342690"/>
                  </a:lnTo>
                  <a:lnTo>
                    <a:pt x="2881156" y="4298298"/>
                  </a:lnTo>
                  <a:lnTo>
                    <a:pt x="2884931" y="4251502"/>
                  </a:lnTo>
                  <a:lnTo>
                    <a:pt x="2884931" y="288544"/>
                  </a:lnTo>
                  <a:lnTo>
                    <a:pt x="2881156" y="241734"/>
                  </a:lnTo>
                  <a:lnTo>
                    <a:pt x="2870224" y="197331"/>
                  </a:lnTo>
                  <a:lnTo>
                    <a:pt x="2852730" y="155929"/>
                  </a:lnTo>
                  <a:lnTo>
                    <a:pt x="2829267" y="118122"/>
                  </a:lnTo>
                  <a:lnTo>
                    <a:pt x="2800429" y="84502"/>
                  </a:lnTo>
                  <a:lnTo>
                    <a:pt x="2766809" y="55664"/>
                  </a:lnTo>
                  <a:lnTo>
                    <a:pt x="2729002" y="32201"/>
                  </a:lnTo>
                  <a:lnTo>
                    <a:pt x="2687600" y="14707"/>
                  </a:lnTo>
                  <a:lnTo>
                    <a:pt x="2643197" y="3775"/>
                  </a:lnTo>
                  <a:lnTo>
                    <a:pt x="2596387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52944" y="1409700"/>
              <a:ext cx="2885440" cy="4540250"/>
            </a:xfrm>
            <a:custGeom>
              <a:avLst/>
              <a:gdLst/>
              <a:ahLst/>
              <a:cxnLst/>
              <a:rect l="l" t="t" r="r" b="b"/>
              <a:pathLst>
                <a:path w="2885440" h="4540250">
                  <a:moveTo>
                    <a:pt x="0" y="288544"/>
                  </a:moveTo>
                  <a:lnTo>
                    <a:pt x="3775" y="241734"/>
                  </a:lnTo>
                  <a:lnTo>
                    <a:pt x="14707" y="197331"/>
                  </a:lnTo>
                  <a:lnTo>
                    <a:pt x="32201" y="155929"/>
                  </a:lnTo>
                  <a:lnTo>
                    <a:pt x="55664" y="118122"/>
                  </a:lnTo>
                  <a:lnTo>
                    <a:pt x="84502" y="84502"/>
                  </a:lnTo>
                  <a:lnTo>
                    <a:pt x="118122" y="55664"/>
                  </a:lnTo>
                  <a:lnTo>
                    <a:pt x="155929" y="32201"/>
                  </a:lnTo>
                  <a:lnTo>
                    <a:pt x="197331" y="14707"/>
                  </a:lnTo>
                  <a:lnTo>
                    <a:pt x="241734" y="3775"/>
                  </a:lnTo>
                  <a:lnTo>
                    <a:pt x="288544" y="0"/>
                  </a:lnTo>
                  <a:lnTo>
                    <a:pt x="2596387" y="0"/>
                  </a:lnTo>
                  <a:lnTo>
                    <a:pt x="2643197" y="3775"/>
                  </a:lnTo>
                  <a:lnTo>
                    <a:pt x="2687600" y="14707"/>
                  </a:lnTo>
                  <a:lnTo>
                    <a:pt x="2729002" y="32201"/>
                  </a:lnTo>
                  <a:lnTo>
                    <a:pt x="2766809" y="55664"/>
                  </a:lnTo>
                  <a:lnTo>
                    <a:pt x="2800429" y="84502"/>
                  </a:lnTo>
                  <a:lnTo>
                    <a:pt x="2829267" y="118122"/>
                  </a:lnTo>
                  <a:lnTo>
                    <a:pt x="2852730" y="155929"/>
                  </a:lnTo>
                  <a:lnTo>
                    <a:pt x="2870224" y="197331"/>
                  </a:lnTo>
                  <a:lnTo>
                    <a:pt x="2881156" y="241734"/>
                  </a:lnTo>
                  <a:lnTo>
                    <a:pt x="2884931" y="288544"/>
                  </a:lnTo>
                  <a:lnTo>
                    <a:pt x="2884931" y="4251502"/>
                  </a:lnTo>
                  <a:lnTo>
                    <a:pt x="2881156" y="4298298"/>
                  </a:lnTo>
                  <a:lnTo>
                    <a:pt x="2870224" y="4342690"/>
                  </a:lnTo>
                  <a:lnTo>
                    <a:pt x="2852730" y="4384083"/>
                  </a:lnTo>
                  <a:lnTo>
                    <a:pt x="2829267" y="4421884"/>
                  </a:lnTo>
                  <a:lnTo>
                    <a:pt x="2800429" y="4455499"/>
                  </a:lnTo>
                  <a:lnTo>
                    <a:pt x="2766809" y="4484334"/>
                  </a:lnTo>
                  <a:lnTo>
                    <a:pt x="2729002" y="4507795"/>
                  </a:lnTo>
                  <a:lnTo>
                    <a:pt x="2687600" y="4525288"/>
                  </a:lnTo>
                  <a:lnTo>
                    <a:pt x="2643197" y="4536220"/>
                  </a:lnTo>
                  <a:lnTo>
                    <a:pt x="2596387" y="4539996"/>
                  </a:lnTo>
                  <a:lnTo>
                    <a:pt x="288544" y="4539996"/>
                  </a:lnTo>
                  <a:lnTo>
                    <a:pt x="241734" y="4536220"/>
                  </a:lnTo>
                  <a:lnTo>
                    <a:pt x="197331" y="4525288"/>
                  </a:lnTo>
                  <a:lnTo>
                    <a:pt x="155929" y="4507795"/>
                  </a:lnTo>
                  <a:lnTo>
                    <a:pt x="118122" y="4484334"/>
                  </a:lnTo>
                  <a:lnTo>
                    <a:pt x="84502" y="4455499"/>
                  </a:lnTo>
                  <a:lnTo>
                    <a:pt x="55664" y="4421884"/>
                  </a:lnTo>
                  <a:lnTo>
                    <a:pt x="32201" y="4384083"/>
                  </a:lnTo>
                  <a:lnTo>
                    <a:pt x="14707" y="4342690"/>
                  </a:lnTo>
                  <a:lnTo>
                    <a:pt x="3775" y="4298298"/>
                  </a:lnTo>
                  <a:lnTo>
                    <a:pt x="0" y="4251502"/>
                  </a:lnTo>
                  <a:lnTo>
                    <a:pt x="0" y="28854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705470" y="3759149"/>
            <a:ext cx="2582545" cy="1101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ts val="2290"/>
              </a:lnSpc>
              <a:spcBef>
                <a:spcPts val="105"/>
              </a:spcBef>
            </a:pPr>
            <a:r>
              <a:rPr sz="2000" b="1" dirty="0">
                <a:latin typeface="Tahoma"/>
                <a:cs typeface="Tahoma"/>
              </a:rPr>
              <a:t>SUMBER</a:t>
            </a:r>
            <a:r>
              <a:rPr sz="2000" b="1" spc="-70" dirty="0">
                <a:latin typeface="Tahoma"/>
                <a:cs typeface="Tahoma"/>
              </a:rPr>
              <a:t> </a:t>
            </a:r>
            <a:r>
              <a:rPr sz="2000" b="1" spc="-5" dirty="0">
                <a:latin typeface="Tahoma"/>
                <a:cs typeface="Tahoma"/>
              </a:rPr>
              <a:t>DAYA</a:t>
            </a:r>
            <a:endParaRPr sz="2000">
              <a:latin typeface="Tahoma"/>
              <a:cs typeface="Tahoma"/>
            </a:endParaRPr>
          </a:p>
          <a:p>
            <a:pPr marL="635" algn="ctr">
              <a:lnSpc>
                <a:spcPts val="2290"/>
              </a:lnSpc>
            </a:pPr>
            <a:r>
              <a:rPr sz="2000" b="1" dirty="0">
                <a:latin typeface="Tahoma"/>
                <a:cs typeface="Tahoma"/>
              </a:rPr>
              <a:t>MANUSIA</a:t>
            </a:r>
            <a:endParaRPr sz="2000">
              <a:latin typeface="Tahoma"/>
              <a:cs typeface="Tahoma"/>
            </a:endParaRPr>
          </a:p>
          <a:p>
            <a:pPr marL="12700" marR="5080" algn="ctr">
              <a:lnSpc>
                <a:spcPts val="1510"/>
              </a:lnSpc>
              <a:spcBef>
                <a:spcPts val="890"/>
              </a:spcBef>
            </a:pPr>
            <a:r>
              <a:rPr sz="1400" b="1" spc="-5" dirty="0">
                <a:latin typeface="Tahoma"/>
                <a:cs typeface="Tahoma"/>
              </a:rPr>
              <a:t>(Pengetahuan, keterampilan </a:t>
            </a:r>
            <a:r>
              <a:rPr sz="1400" b="1" spc="-40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dan</a:t>
            </a:r>
            <a:r>
              <a:rPr sz="1400" b="1" spc="390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sikap, etika)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58085" y="1676145"/>
            <a:ext cx="8134350" cy="4053204"/>
            <a:chOff x="1958085" y="1676145"/>
            <a:chExt cx="8134350" cy="4053204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40267" y="1682495"/>
              <a:ext cx="1511807" cy="151180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240267" y="1682495"/>
              <a:ext cx="1511935" cy="1511935"/>
            </a:xfrm>
            <a:custGeom>
              <a:avLst/>
              <a:gdLst/>
              <a:ahLst/>
              <a:cxnLst/>
              <a:rect l="l" t="t" r="r" b="b"/>
              <a:pathLst>
                <a:path w="1511934" h="1511935">
                  <a:moveTo>
                    <a:pt x="0" y="755903"/>
                  </a:moveTo>
                  <a:lnTo>
                    <a:pt x="1487" y="708102"/>
                  </a:lnTo>
                  <a:lnTo>
                    <a:pt x="5889" y="661089"/>
                  </a:lnTo>
                  <a:lnTo>
                    <a:pt x="13119" y="614956"/>
                  </a:lnTo>
                  <a:lnTo>
                    <a:pt x="23087" y="569789"/>
                  </a:lnTo>
                  <a:lnTo>
                    <a:pt x="35705" y="525677"/>
                  </a:lnTo>
                  <a:lnTo>
                    <a:pt x="50884" y="482709"/>
                  </a:lnTo>
                  <a:lnTo>
                    <a:pt x="68535" y="440974"/>
                  </a:lnTo>
                  <a:lnTo>
                    <a:pt x="88570" y="400560"/>
                  </a:lnTo>
                  <a:lnTo>
                    <a:pt x="110901" y="361556"/>
                  </a:lnTo>
                  <a:lnTo>
                    <a:pt x="135439" y="324050"/>
                  </a:lnTo>
                  <a:lnTo>
                    <a:pt x="162095" y="288131"/>
                  </a:lnTo>
                  <a:lnTo>
                    <a:pt x="190781" y="253888"/>
                  </a:lnTo>
                  <a:lnTo>
                    <a:pt x="221408" y="221408"/>
                  </a:lnTo>
                  <a:lnTo>
                    <a:pt x="253888" y="190781"/>
                  </a:lnTo>
                  <a:lnTo>
                    <a:pt x="288131" y="162095"/>
                  </a:lnTo>
                  <a:lnTo>
                    <a:pt x="324050" y="135439"/>
                  </a:lnTo>
                  <a:lnTo>
                    <a:pt x="361556" y="110901"/>
                  </a:lnTo>
                  <a:lnTo>
                    <a:pt x="400560" y="88570"/>
                  </a:lnTo>
                  <a:lnTo>
                    <a:pt x="440974" y="68535"/>
                  </a:lnTo>
                  <a:lnTo>
                    <a:pt x="482709" y="50884"/>
                  </a:lnTo>
                  <a:lnTo>
                    <a:pt x="525677" y="35705"/>
                  </a:lnTo>
                  <a:lnTo>
                    <a:pt x="569789" y="23087"/>
                  </a:lnTo>
                  <a:lnTo>
                    <a:pt x="614956" y="13119"/>
                  </a:lnTo>
                  <a:lnTo>
                    <a:pt x="661089" y="5889"/>
                  </a:lnTo>
                  <a:lnTo>
                    <a:pt x="708102" y="1487"/>
                  </a:lnTo>
                  <a:lnTo>
                    <a:pt x="755903" y="0"/>
                  </a:lnTo>
                  <a:lnTo>
                    <a:pt x="803705" y="1487"/>
                  </a:lnTo>
                  <a:lnTo>
                    <a:pt x="850718" y="5889"/>
                  </a:lnTo>
                  <a:lnTo>
                    <a:pt x="896851" y="13119"/>
                  </a:lnTo>
                  <a:lnTo>
                    <a:pt x="942018" y="23087"/>
                  </a:lnTo>
                  <a:lnTo>
                    <a:pt x="986130" y="35705"/>
                  </a:lnTo>
                  <a:lnTo>
                    <a:pt x="1029098" y="50884"/>
                  </a:lnTo>
                  <a:lnTo>
                    <a:pt x="1070833" y="68535"/>
                  </a:lnTo>
                  <a:lnTo>
                    <a:pt x="1111247" y="88570"/>
                  </a:lnTo>
                  <a:lnTo>
                    <a:pt x="1150251" y="110901"/>
                  </a:lnTo>
                  <a:lnTo>
                    <a:pt x="1187757" y="135439"/>
                  </a:lnTo>
                  <a:lnTo>
                    <a:pt x="1223676" y="162095"/>
                  </a:lnTo>
                  <a:lnTo>
                    <a:pt x="1257919" y="190781"/>
                  </a:lnTo>
                  <a:lnTo>
                    <a:pt x="1290399" y="221408"/>
                  </a:lnTo>
                  <a:lnTo>
                    <a:pt x="1321026" y="253888"/>
                  </a:lnTo>
                  <a:lnTo>
                    <a:pt x="1349712" y="288131"/>
                  </a:lnTo>
                  <a:lnTo>
                    <a:pt x="1376368" y="324050"/>
                  </a:lnTo>
                  <a:lnTo>
                    <a:pt x="1400906" y="361556"/>
                  </a:lnTo>
                  <a:lnTo>
                    <a:pt x="1423237" y="400560"/>
                  </a:lnTo>
                  <a:lnTo>
                    <a:pt x="1443272" y="440974"/>
                  </a:lnTo>
                  <a:lnTo>
                    <a:pt x="1460923" y="482709"/>
                  </a:lnTo>
                  <a:lnTo>
                    <a:pt x="1476102" y="525677"/>
                  </a:lnTo>
                  <a:lnTo>
                    <a:pt x="1488720" y="569789"/>
                  </a:lnTo>
                  <a:lnTo>
                    <a:pt x="1498688" y="614956"/>
                  </a:lnTo>
                  <a:lnTo>
                    <a:pt x="1505918" y="661089"/>
                  </a:lnTo>
                  <a:lnTo>
                    <a:pt x="1510320" y="708102"/>
                  </a:lnTo>
                  <a:lnTo>
                    <a:pt x="1511807" y="755903"/>
                  </a:lnTo>
                  <a:lnTo>
                    <a:pt x="1510320" y="803705"/>
                  </a:lnTo>
                  <a:lnTo>
                    <a:pt x="1505918" y="850718"/>
                  </a:lnTo>
                  <a:lnTo>
                    <a:pt x="1498688" y="896851"/>
                  </a:lnTo>
                  <a:lnTo>
                    <a:pt x="1488720" y="942018"/>
                  </a:lnTo>
                  <a:lnTo>
                    <a:pt x="1476102" y="986130"/>
                  </a:lnTo>
                  <a:lnTo>
                    <a:pt x="1460923" y="1029098"/>
                  </a:lnTo>
                  <a:lnTo>
                    <a:pt x="1443272" y="1070833"/>
                  </a:lnTo>
                  <a:lnTo>
                    <a:pt x="1423237" y="1111247"/>
                  </a:lnTo>
                  <a:lnTo>
                    <a:pt x="1400906" y="1150251"/>
                  </a:lnTo>
                  <a:lnTo>
                    <a:pt x="1376368" y="1187757"/>
                  </a:lnTo>
                  <a:lnTo>
                    <a:pt x="1349712" y="1223676"/>
                  </a:lnTo>
                  <a:lnTo>
                    <a:pt x="1321026" y="1257919"/>
                  </a:lnTo>
                  <a:lnTo>
                    <a:pt x="1290399" y="1290399"/>
                  </a:lnTo>
                  <a:lnTo>
                    <a:pt x="1257919" y="1321026"/>
                  </a:lnTo>
                  <a:lnTo>
                    <a:pt x="1223676" y="1349712"/>
                  </a:lnTo>
                  <a:lnTo>
                    <a:pt x="1187757" y="1376368"/>
                  </a:lnTo>
                  <a:lnTo>
                    <a:pt x="1150251" y="1400906"/>
                  </a:lnTo>
                  <a:lnTo>
                    <a:pt x="1111247" y="1423237"/>
                  </a:lnTo>
                  <a:lnTo>
                    <a:pt x="1070833" y="1443272"/>
                  </a:lnTo>
                  <a:lnTo>
                    <a:pt x="1029098" y="1460923"/>
                  </a:lnTo>
                  <a:lnTo>
                    <a:pt x="986130" y="1476102"/>
                  </a:lnTo>
                  <a:lnTo>
                    <a:pt x="942018" y="1488720"/>
                  </a:lnTo>
                  <a:lnTo>
                    <a:pt x="896851" y="1498688"/>
                  </a:lnTo>
                  <a:lnTo>
                    <a:pt x="850718" y="1505918"/>
                  </a:lnTo>
                  <a:lnTo>
                    <a:pt x="803705" y="1510320"/>
                  </a:lnTo>
                  <a:lnTo>
                    <a:pt x="755903" y="1511807"/>
                  </a:lnTo>
                  <a:lnTo>
                    <a:pt x="708102" y="1510320"/>
                  </a:lnTo>
                  <a:lnTo>
                    <a:pt x="661089" y="1505918"/>
                  </a:lnTo>
                  <a:lnTo>
                    <a:pt x="614956" y="1498688"/>
                  </a:lnTo>
                  <a:lnTo>
                    <a:pt x="569789" y="1488720"/>
                  </a:lnTo>
                  <a:lnTo>
                    <a:pt x="525677" y="1476102"/>
                  </a:lnTo>
                  <a:lnTo>
                    <a:pt x="482709" y="1460923"/>
                  </a:lnTo>
                  <a:lnTo>
                    <a:pt x="440974" y="1443272"/>
                  </a:lnTo>
                  <a:lnTo>
                    <a:pt x="400560" y="1423237"/>
                  </a:lnTo>
                  <a:lnTo>
                    <a:pt x="361556" y="1400906"/>
                  </a:lnTo>
                  <a:lnTo>
                    <a:pt x="324050" y="1376368"/>
                  </a:lnTo>
                  <a:lnTo>
                    <a:pt x="288131" y="1349712"/>
                  </a:lnTo>
                  <a:lnTo>
                    <a:pt x="253888" y="1321026"/>
                  </a:lnTo>
                  <a:lnTo>
                    <a:pt x="221408" y="1290399"/>
                  </a:lnTo>
                  <a:lnTo>
                    <a:pt x="190781" y="1257919"/>
                  </a:lnTo>
                  <a:lnTo>
                    <a:pt x="162095" y="1223676"/>
                  </a:lnTo>
                  <a:lnTo>
                    <a:pt x="135439" y="1187757"/>
                  </a:lnTo>
                  <a:lnTo>
                    <a:pt x="110901" y="1150251"/>
                  </a:lnTo>
                  <a:lnTo>
                    <a:pt x="88570" y="1111247"/>
                  </a:lnTo>
                  <a:lnTo>
                    <a:pt x="68535" y="1070833"/>
                  </a:lnTo>
                  <a:lnTo>
                    <a:pt x="50884" y="1029098"/>
                  </a:lnTo>
                  <a:lnTo>
                    <a:pt x="35705" y="986130"/>
                  </a:lnTo>
                  <a:lnTo>
                    <a:pt x="23087" y="942018"/>
                  </a:lnTo>
                  <a:lnTo>
                    <a:pt x="13119" y="896851"/>
                  </a:lnTo>
                  <a:lnTo>
                    <a:pt x="5889" y="850718"/>
                  </a:lnTo>
                  <a:lnTo>
                    <a:pt x="1487" y="803705"/>
                  </a:lnTo>
                  <a:lnTo>
                    <a:pt x="0" y="75590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64435" y="5041392"/>
              <a:ext cx="8121650" cy="681355"/>
            </a:xfrm>
            <a:custGeom>
              <a:avLst/>
              <a:gdLst/>
              <a:ahLst/>
              <a:cxnLst/>
              <a:rect l="l" t="t" r="r" b="b"/>
              <a:pathLst>
                <a:path w="8121650" h="681354">
                  <a:moveTo>
                    <a:pt x="7780782" y="0"/>
                  </a:moveTo>
                  <a:lnTo>
                    <a:pt x="7780782" y="170306"/>
                  </a:lnTo>
                  <a:lnTo>
                    <a:pt x="340613" y="170306"/>
                  </a:lnTo>
                  <a:lnTo>
                    <a:pt x="340613" y="0"/>
                  </a:lnTo>
                  <a:lnTo>
                    <a:pt x="0" y="340613"/>
                  </a:lnTo>
                  <a:lnTo>
                    <a:pt x="340613" y="681227"/>
                  </a:lnTo>
                  <a:lnTo>
                    <a:pt x="340613" y="510920"/>
                  </a:lnTo>
                  <a:lnTo>
                    <a:pt x="7780782" y="510920"/>
                  </a:lnTo>
                  <a:lnTo>
                    <a:pt x="7780782" y="681227"/>
                  </a:lnTo>
                  <a:lnTo>
                    <a:pt x="8121396" y="340613"/>
                  </a:lnTo>
                  <a:lnTo>
                    <a:pt x="778078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964435" y="5041392"/>
              <a:ext cx="8121650" cy="681355"/>
            </a:xfrm>
            <a:custGeom>
              <a:avLst/>
              <a:gdLst/>
              <a:ahLst/>
              <a:cxnLst/>
              <a:rect l="l" t="t" r="r" b="b"/>
              <a:pathLst>
                <a:path w="8121650" h="681354">
                  <a:moveTo>
                    <a:pt x="0" y="340613"/>
                  </a:moveTo>
                  <a:lnTo>
                    <a:pt x="340613" y="0"/>
                  </a:lnTo>
                  <a:lnTo>
                    <a:pt x="340613" y="170306"/>
                  </a:lnTo>
                  <a:lnTo>
                    <a:pt x="7780782" y="170306"/>
                  </a:lnTo>
                  <a:lnTo>
                    <a:pt x="7780782" y="0"/>
                  </a:lnTo>
                  <a:lnTo>
                    <a:pt x="8121396" y="340613"/>
                  </a:lnTo>
                  <a:lnTo>
                    <a:pt x="7780782" y="681227"/>
                  </a:lnTo>
                  <a:lnTo>
                    <a:pt x="7780782" y="510920"/>
                  </a:lnTo>
                  <a:lnTo>
                    <a:pt x="340613" y="510920"/>
                  </a:lnTo>
                  <a:lnTo>
                    <a:pt x="340613" y="681227"/>
                  </a:lnTo>
                  <a:lnTo>
                    <a:pt x="0" y="34061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5759" y="274320"/>
            <a:ext cx="928116" cy="113537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3" y="0"/>
            <a:ext cx="12192000" cy="2061845"/>
            <a:chOff x="1523" y="0"/>
            <a:chExt cx="12192000" cy="2061845"/>
          </a:xfrm>
        </p:grpSpPr>
        <p:sp>
          <p:nvSpPr>
            <p:cNvPr id="3" name="object 3"/>
            <p:cNvSpPr/>
            <p:nvPr/>
          </p:nvSpPr>
          <p:spPr>
            <a:xfrm>
              <a:off x="9570719" y="0"/>
              <a:ext cx="1478280" cy="1650364"/>
            </a:xfrm>
            <a:custGeom>
              <a:avLst/>
              <a:gdLst/>
              <a:ahLst/>
              <a:cxnLst/>
              <a:rect l="l" t="t" r="r" b="b"/>
              <a:pathLst>
                <a:path w="1478279" h="1650364">
                  <a:moveTo>
                    <a:pt x="0" y="1650111"/>
                  </a:moveTo>
                  <a:lnTo>
                    <a:pt x="1478279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958071" y="339852"/>
              <a:ext cx="1500505" cy="1666239"/>
            </a:xfrm>
            <a:custGeom>
              <a:avLst/>
              <a:gdLst/>
              <a:ahLst/>
              <a:cxnLst/>
              <a:rect l="l" t="t" r="r" b="b"/>
              <a:pathLst>
                <a:path w="1500504" h="1666239">
                  <a:moveTo>
                    <a:pt x="0" y="1665732"/>
                  </a:moveTo>
                  <a:lnTo>
                    <a:pt x="1500504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3356" y="1324343"/>
              <a:ext cx="2465070" cy="730770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84884" y="1345438"/>
            <a:ext cx="2185670" cy="65659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065" marR="5080" algn="ctr">
              <a:lnSpc>
                <a:spcPts val="1580"/>
              </a:lnSpc>
              <a:spcBef>
                <a:spcPts val="335"/>
              </a:spcBef>
            </a:pPr>
            <a:r>
              <a:rPr sz="1500" b="1" spc="-10" dirty="0">
                <a:solidFill>
                  <a:srgbClr val="FFFFFF"/>
                </a:solidFill>
                <a:latin typeface="Cambria"/>
                <a:cs typeface="Cambria"/>
              </a:rPr>
              <a:t>Penguatan</a:t>
            </a:r>
            <a:r>
              <a:rPr sz="1500" b="1" spc="-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500" b="1" spc="-5" dirty="0">
                <a:solidFill>
                  <a:srgbClr val="FFFFFF"/>
                </a:solidFill>
                <a:latin typeface="Cambria"/>
                <a:cs typeface="Cambria"/>
              </a:rPr>
              <a:t>Pengetahuan, </a:t>
            </a:r>
            <a:r>
              <a:rPr sz="1500" b="1" spc="-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Cambria"/>
                <a:cs typeface="Cambria"/>
              </a:rPr>
              <a:t>Keterampilan </a:t>
            </a:r>
            <a:r>
              <a:rPr sz="1500" b="1" spc="-5" dirty="0">
                <a:solidFill>
                  <a:srgbClr val="FFFFFF"/>
                </a:solidFill>
                <a:latin typeface="Cambria"/>
                <a:cs typeface="Cambria"/>
              </a:rPr>
              <a:t>dan Sikap </a:t>
            </a:r>
            <a:r>
              <a:rPr sz="1500" b="1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Cambria"/>
                <a:cs typeface="Cambria"/>
              </a:rPr>
              <a:t>Aparatur</a:t>
            </a:r>
            <a:r>
              <a:rPr sz="1500" b="1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500" b="1" spc="-5" dirty="0">
                <a:solidFill>
                  <a:srgbClr val="FFFFFF"/>
                </a:solidFill>
                <a:latin typeface="Cambria"/>
                <a:cs typeface="Cambria"/>
              </a:rPr>
              <a:t>Desa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6403" y="2068067"/>
            <a:ext cx="2461260" cy="4200525"/>
          </a:xfrm>
          <a:prstGeom prst="rect">
            <a:avLst/>
          </a:prstGeom>
          <a:solidFill>
            <a:srgbClr val="F8FAFB">
              <a:alpha val="89802"/>
            </a:srgbClr>
          </a:solidFill>
          <a:ln w="12700">
            <a:solidFill>
              <a:srgbClr val="E7F3F4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178435" marR="220979" indent="-114300">
              <a:lnSpc>
                <a:spcPct val="87900"/>
              </a:lnSpc>
              <a:spcBef>
                <a:spcPts val="480"/>
              </a:spcBef>
              <a:buFont typeface="Cambria"/>
              <a:buChar char="•"/>
              <a:tabLst>
                <a:tab pos="179070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1:</a:t>
            </a:r>
            <a:r>
              <a:rPr sz="1200" b="1" spc="-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Pelaksanaan proses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dan kegiatan </a:t>
            </a:r>
            <a:r>
              <a:rPr sz="1200" b="1" spc="-5" dirty="0">
                <a:latin typeface="Cambria"/>
                <a:cs typeface="Cambria"/>
              </a:rPr>
              <a:t>belajar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aparatur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dirty="0">
                <a:latin typeface="Cambria"/>
                <a:cs typeface="Cambria"/>
              </a:rPr>
              <a:t>desa di desa </a:t>
            </a:r>
            <a:r>
              <a:rPr sz="1200" dirty="0">
                <a:latin typeface="Cambria"/>
                <a:cs typeface="Cambria"/>
              </a:rPr>
              <a:t>sesuai </a:t>
            </a:r>
            <a:r>
              <a:rPr sz="1200" spc="-10" dirty="0">
                <a:latin typeface="Cambria"/>
                <a:cs typeface="Cambria"/>
              </a:rPr>
              <a:t>dengan </a:t>
            </a:r>
            <a:r>
              <a:rPr sz="1200" spc="-5" dirty="0">
                <a:latin typeface="Cambria"/>
                <a:cs typeface="Cambria"/>
              </a:rPr>
              <a:t> kapasitas</a:t>
            </a:r>
            <a:r>
              <a:rPr sz="1200" spc="-2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dan</a:t>
            </a:r>
            <a:r>
              <a:rPr sz="1200" spc="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karakter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belajar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aparatur </a:t>
            </a:r>
            <a:r>
              <a:rPr sz="1200" spc="-5" dirty="0">
                <a:latin typeface="Cambria"/>
                <a:cs typeface="Cambria"/>
              </a:rPr>
              <a:t>desa</a:t>
            </a:r>
            <a:endParaRPr sz="1200">
              <a:latin typeface="Cambria"/>
              <a:cs typeface="Cambria"/>
            </a:endParaRPr>
          </a:p>
          <a:p>
            <a:pPr marL="178435" marR="201295" indent="-114300">
              <a:lnSpc>
                <a:spcPct val="87800"/>
              </a:lnSpc>
              <a:spcBef>
                <a:spcPts val="605"/>
              </a:spcBef>
              <a:buFont typeface="Cambria"/>
              <a:buChar char="•"/>
              <a:tabLst>
                <a:tab pos="179070" algn="l"/>
              </a:tabLst>
            </a:pPr>
            <a:r>
              <a:rPr sz="12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mbria"/>
                <a:cs typeface="Cambria"/>
              </a:rPr>
              <a:t>2:</a:t>
            </a:r>
            <a:r>
              <a:rPr sz="1200" b="1" spc="-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Cambria"/>
                <a:cs typeface="Cambria"/>
              </a:rPr>
              <a:t>Revitalisasi </a:t>
            </a:r>
            <a:r>
              <a:rPr sz="1200" spc="-10" dirty="0">
                <a:solidFill>
                  <a:srgbClr val="FF0000"/>
                </a:solidFill>
                <a:latin typeface="Cambria"/>
                <a:cs typeface="Cambria"/>
              </a:rPr>
              <a:t>peran </a:t>
            </a:r>
            <a:r>
              <a:rPr sz="1200" spc="-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b="1" spc="-5" dirty="0">
                <a:solidFill>
                  <a:srgbClr val="FF0000"/>
                </a:solidFill>
                <a:latin typeface="Cambria"/>
                <a:cs typeface="Cambria"/>
              </a:rPr>
              <a:t>Kecamatan sebagai </a:t>
            </a:r>
            <a:r>
              <a:rPr sz="1200" b="1" dirty="0">
                <a:solidFill>
                  <a:srgbClr val="FF0000"/>
                </a:solidFill>
                <a:latin typeface="Cambria"/>
                <a:cs typeface="Cambria"/>
              </a:rPr>
              <a:t>agen </a:t>
            </a:r>
            <a:r>
              <a:rPr sz="1200" b="1" spc="-5" dirty="0">
                <a:solidFill>
                  <a:srgbClr val="FF0000"/>
                </a:solidFill>
                <a:latin typeface="Cambria"/>
                <a:cs typeface="Cambria"/>
              </a:rPr>
              <a:t>dan </a:t>
            </a:r>
            <a:r>
              <a:rPr sz="12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b="1" spc="-5" dirty="0">
                <a:solidFill>
                  <a:srgbClr val="FF0000"/>
                </a:solidFill>
                <a:latin typeface="Cambria"/>
                <a:cs typeface="Cambria"/>
              </a:rPr>
              <a:t>poros</a:t>
            </a:r>
            <a:r>
              <a:rPr sz="1200" b="1" spc="-5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b="1" spc="-5" dirty="0">
                <a:solidFill>
                  <a:srgbClr val="FF0000"/>
                </a:solidFill>
                <a:latin typeface="Cambria"/>
                <a:cs typeface="Cambria"/>
              </a:rPr>
              <a:t>strategis</a:t>
            </a:r>
            <a:r>
              <a:rPr sz="1200" b="1" spc="-4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Cambria"/>
                <a:cs typeface="Cambria"/>
              </a:rPr>
              <a:t>pengembangan </a:t>
            </a:r>
            <a:r>
              <a:rPr sz="1200" spc="-24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Cambria"/>
                <a:cs typeface="Cambria"/>
              </a:rPr>
              <a:t>kapasitas</a:t>
            </a:r>
            <a:r>
              <a:rPr sz="1200" spc="-2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Cambria"/>
                <a:cs typeface="Cambria"/>
              </a:rPr>
              <a:t>aparatur</a:t>
            </a:r>
            <a:r>
              <a:rPr sz="120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Cambria"/>
                <a:cs typeface="Cambria"/>
              </a:rPr>
              <a:t>desa</a:t>
            </a:r>
            <a:endParaRPr sz="1200">
              <a:latin typeface="Cambria"/>
              <a:cs typeface="Cambria"/>
            </a:endParaRPr>
          </a:p>
          <a:p>
            <a:pPr marL="178435" marR="262890" indent="-114300">
              <a:lnSpc>
                <a:spcPct val="87800"/>
              </a:lnSpc>
              <a:spcBef>
                <a:spcPts val="610"/>
              </a:spcBef>
              <a:buFont typeface="Cambria"/>
              <a:buChar char="•"/>
              <a:tabLst>
                <a:tab pos="179070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3:</a:t>
            </a:r>
            <a:r>
              <a:rPr sz="1200" b="1" spc="-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Penguatan </a:t>
            </a:r>
            <a:r>
              <a:rPr sz="1200" spc="-10" dirty="0">
                <a:latin typeface="Cambria"/>
                <a:cs typeface="Cambria"/>
              </a:rPr>
              <a:t>peran 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Kabupaten sebagai motor 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perencanaan, </a:t>
            </a:r>
            <a:r>
              <a:rPr sz="1200" spc="-10" dirty="0">
                <a:latin typeface="Cambria"/>
                <a:cs typeface="Cambria"/>
              </a:rPr>
              <a:t>penyelenggaraan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dan pemantauan kegiatan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pengembangan kapasitas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aparatur</a:t>
            </a:r>
            <a:r>
              <a:rPr sz="1200" spc="-1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desa</a:t>
            </a:r>
            <a:endParaRPr sz="1200">
              <a:latin typeface="Cambria"/>
              <a:cs typeface="Cambria"/>
            </a:endParaRPr>
          </a:p>
          <a:p>
            <a:pPr marL="178435" marR="206375" indent="-114300">
              <a:lnSpc>
                <a:spcPct val="87900"/>
              </a:lnSpc>
              <a:spcBef>
                <a:spcPts val="605"/>
              </a:spcBef>
              <a:buFont typeface="Cambria"/>
              <a:buChar char="•"/>
              <a:tabLst>
                <a:tab pos="179070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4:</a:t>
            </a:r>
            <a:r>
              <a:rPr sz="1200" b="1" spc="-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Pengembangan </a:t>
            </a:r>
            <a:r>
              <a:rPr sz="1200" spc="-10" dirty="0">
                <a:latin typeface="Cambria"/>
                <a:cs typeface="Cambria"/>
              </a:rPr>
              <a:t>dan </a:t>
            </a:r>
            <a:r>
              <a:rPr sz="1200" spc="-5" dirty="0">
                <a:latin typeface="Cambria"/>
                <a:cs typeface="Cambria"/>
              </a:rPr>
              <a:t> penyiapan </a:t>
            </a:r>
            <a:r>
              <a:rPr sz="1200" b="1" spc="-5" dirty="0">
                <a:latin typeface="Cambria"/>
                <a:cs typeface="Cambria"/>
              </a:rPr>
              <a:t>standardisasi mutu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belajar</a:t>
            </a:r>
            <a:r>
              <a:rPr sz="1200" b="1" spc="-1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aparatur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desa</a:t>
            </a:r>
            <a:endParaRPr sz="1200">
              <a:latin typeface="Cambria"/>
              <a:cs typeface="Cambria"/>
            </a:endParaRPr>
          </a:p>
          <a:p>
            <a:pPr marL="178435" marR="252095" indent="-114300">
              <a:lnSpc>
                <a:spcPct val="88000"/>
              </a:lnSpc>
              <a:spcBef>
                <a:spcPts val="595"/>
              </a:spcBef>
              <a:buFont typeface="Cambria"/>
              <a:buChar char="•"/>
              <a:tabLst>
                <a:tab pos="179070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5:</a:t>
            </a:r>
            <a:r>
              <a:rPr sz="1200" b="1" spc="-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Pengembangan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materi </a:t>
            </a:r>
            <a:r>
              <a:rPr sz="1200" b="1" dirty="0">
                <a:latin typeface="Cambria"/>
                <a:cs typeface="Cambria"/>
              </a:rPr>
              <a:t>dan alat </a:t>
            </a:r>
            <a:r>
              <a:rPr sz="1200" b="1" spc="-5" dirty="0">
                <a:latin typeface="Cambria"/>
                <a:cs typeface="Cambria"/>
              </a:rPr>
              <a:t>belajar </a:t>
            </a:r>
            <a:r>
              <a:rPr sz="1200" spc="-10" dirty="0">
                <a:latin typeface="Cambria"/>
                <a:cs typeface="Cambria"/>
              </a:rPr>
              <a:t>yang 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bersifat</a:t>
            </a:r>
            <a:r>
              <a:rPr sz="1200" spc="-1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inovatif</a:t>
            </a:r>
            <a:r>
              <a:rPr sz="1200" spc="-5" dirty="0">
                <a:latin typeface="Cambria"/>
                <a:cs typeface="Cambria"/>
              </a:rPr>
              <a:t> serta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mendukung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dan</a:t>
            </a:r>
            <a:r>
              <a:rPr sz="1200" spc="-3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memampukan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proses</a:t>
            </a:r>
            <a:r>
              <a:rPr sz="1200" spc="-2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belajar mandiri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47515" y="1324343"/>
            <a:ext cx="2466593" cy="73077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019803" y="1345438"/>
            <a:ext cx="1925320" cy="65659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algn="ctr">
              <a:lnSpc>
                <a:spcPts val="1580"/>
              </a:lnSpc>
              <a:spcBef>
                <a:spcPts val="335"/>
              </a:spcBef>
            </a:pPr>
            <a:r>
              <a:rPr sz="1500" b="1" spc="-5" dirty="0">
                <a:solidFill>
                  <a:srgbClr val="FFFFFF"/>
                </a:solidFill>
                <a:latin typeface="Cambria"/>
                <a:cs typeface="Cambria"/>
              </a:rPr>
              <a:t>Penguatan</a:t>
            </a:r>
            <a:r>
              <a:rPr sz="1500" b="1" spc="-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Cambria"/>
                <a:cs typeface="Cambria"/>
              </a:rPr>
              <a:t>Organisasi </a:t>
            </a:r>
            <a:r>
              <a:rPr sz="1500" b="1" spc="-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500" b="1" spc="-5" dirty="0">
                <a:solidFill>
                  <a:srgbClr val="FFFFFF"/>
                </a:solidFill>
                <a:latin typeface="Cambria"/>
                <a:cs typeface="Cambria"/>
              </a:rPr>
              <a:t>dan </a:t>
            </a:r>
            <a:r>
              <a:rPr sz="1500" b="1" spc="-10" dirty="0">
                <a:solidFill>
                  <a:srgbClr val="FFFFFF"/>
                </a:solidFill>
                <a:latin typeface="Cambria"/>
                <a:cs typeface="Cambria"/>
              </a:rPr>
              <a:t>Kelembagaan </a:t>
            </a:r>
            <a:r>
              <a:rPr sz="1500" b="1" spc="-5" dirty="0">
                <a:solidFill>
                  <a:srgbClr val="FFFFFF"/>
                </a:solidFill>
                <a:latin typeface="Cambria"/>
                <a:cs typeface="Cambria"/>
              </a:rPr>
              <a:t> Pemerintahan</a:t>
            </a:r>
            <a:r>
              <a:rPr sz="1500" b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500" b="1" spc="-5" dirty="0">
                <a:solidFill>
                  <a:srgbClr val="FFFFFF"/>
                </a:solidFill>
                <a:latin typeface="Cambria"/>
                <a:cs typeface="Cambria"/>
              </a:rPr>
              <a:t>Desa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52088" y="2068067"/>
            <a:ext cx="2459990" cy="4200525"/>
          </a:xfrm>
          <a:prstGeom prst="rect">
            <a:avLst/>
          </a:prstGeom>
          <a:solidFill>
            <a:srgbClr val="F8FAFB">
              <a:alpha val="90194"/>
            </a:srgbClr>
          </a:solidFill>
          <a:ln w="12700">
            <a:solidFill>
              <a:srgbClr val="E7F3F4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177800" marR="106045" indent="-114300">
              <a:lnSpc>
                <a:spcPct val="87900"/>
              </a:lnSpc>
              <a:spcBef>
                <a:spcPts val="480"/>
              </a:spcBef>
              <a:buFont typeface="Cambria"/>
              <a:buChar char="•"/>
              <a:tabLst>
                <a:tab pos="178435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6: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Penyiapan </a:t>
            </a:r>
            <a:r>
              <a:rPr sz="1200" b="1" spc="-10" dirty="0">
                <a:latin typeface="Cambria"/>
                <a:cs typeface="Cambria"/>
              </a:rPr>
              <a:t>peraturan </a:t>
            </a:r>
            <a:r>
              <a:rPr sz="1200" b="1" spc="-245" dirty="0">
                <a:latin typeface="Cambria"/>
                <a:cs typeface="Cambria"/>
              </a:rPr>
              <a:t> </a:t>
            </a:r>
            <a:r>
              <a:rPr sz="1200" b="1" dirty="0">
                <a:latin typeface="Cambria"/>
                <a:cs typeface="Cambria"/>
              </a:rPr>
              <a:t>dan </a:t>
            </a:r>
            <a:r>
              <a:rPr sz="1200" b="1" spc="-5" dirty="0">
                <a:latin typeface="Cambria"/>
                <a:cs typeface="Cambria"/>
              </a:rPr>
              <a:t>prosedur internal </a:t>
            </a:r>
            <a:r>
              <a:rPr sz="1200" b="1" dirty="0">
                <a:latin typeface="Cambria"/>
                <a:cs typeface="Cambria"/>
              </a:rPr>
              <a:t>desa </a:t>
            </a:r>
            <a:r>
              <a:rPr sz="1200" b="1" spc="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untuk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mendukung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penyelenggaraan </a:t>
            </a:r>
            <a:r>
              <a:rPr sz="1200" spc="-5" dirty="0">
                <a:latin typeface="Cambria"/>
                <a:cs typeface="Cambria"/>
              </a:rPr>
              <a:t>pemerintahan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desa </a:t>
            </a:r>
            <a:r>
              <a:rPr sz="1200" spc="-10" dirty="0">
                <a:latin typeface="Cambria"/>
                <a:cs typeface="Cambria"/>
              </a:rPr>
              <a:t>yang</a:t>
            </a:r>
            <a:r>
              <a:rPr sz="1200" spc="-1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berkualitas</a:t>
            </a:r>
            <a:endParaRPr sz="1200">
              <a:latin typeface="Cambria"/>
              <a:cs typeface="Cambria"/>
            </a:endParaRPr>
          </a:p>
          <a:p>
            <a:pPr marL="177800" marR="266065" indent="-114300">
              <a:lnSpc>
                <a:spcPct val="87900"/>
              </a:lnSpc>
              <a:spcBef>
                <a:spcPts val="605"/>
              </a:spcBef>
              <a:buFont typeface="Cambria"/>
              <a:buChar char="•"/>
              <a:tabLst>
                <a:tab pos="178435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7: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Penerapan regulasi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terkait </a:t>
            </a:r>
            <a:r>
              <a:rPr sz="1200" spc="-5" dirty="0">
                <a:latin typeface="Cambria"/>
                <a:cs typeface="Cambria"/>
              </a:rPr>
              <a:t>dengan standard </a:t>
            </a:r>
            <a:r>
              <a:rPr sz="1200" spc="-10" dirty="0">
                <a:latin typeface="Cambria"/>
                <a:cs typeface="Cambria"/>
              </a:rPr>
              <a:t>dan </a:t>
            </a:r>
            <a:r>
              <a:rPr sz="1200" spc="-5" dirty="0">
                <a:latin typeface="Cambria"/>
                <a:cs typeface="Cambria"/>
              </a:rPr>
              <a:t> mutu </a:t>
            </a:r>
            <a:r>
              <a:rPr sz="1200" spc="-10" dirty="0">
                <a:latin typeface="Cambria"/>
                <a:cs typeface="Cambria"/>
              </a:rPr>
              <a:t>penyelenggaraan </a:t>
            </a:r>
            <a:r>
              <a:rPr sz="1200" spc="-5" dirty="0">
                <a:latin typeface="Cambria"/>
                <a:cs typeface="Cambria"/>
              </a:rPr>
              <a:t> pemerintahan desa </a:t>
            </a:r>
            <a:r>
              <a:rPr sz="1200" spc="-10" dirty="0">
                <a:latin typeface="Cambria"/>
                <a:cs typeface="Cambria"/>
              </a:rPr>
              <a:t>lainnya </a:t>
            </a:r>
            <a:r>
              <a:rPr sz="1200" spc="-5" dirty="0">
                <a:latin typeface="Cambria"/>
                <a:cs typeface="Cambria"/>
              </a:rPr>
              <a:t> melalui </a:t>
            </a:r>
            <a:r>
              <a:rPr sz="1200" b="1" spc="-5" dirty="0">
                <a:latin typeface="Cambria"/>
                <a:cs typeface="Cambria"/>
              </a:rPr>
              <a:t>fasilitasi, 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pendampingan, pemantauan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dirty="0">
                <a:latin typeface="Cambria"/>
                <a:cs typeface="Cambria"/>
              </a:rPr>
              <a:t>dan </a:t>
            </a:r>
            <a:r>
              <a:rPr sz="1200" b="1" spc="-10" dirty="0">
                <a:latin typeface="Cambria"/>
                <a:cs typeface="Cambria"/>
              </a:rPr>
              <a:t>evaluasi </a:t>
            </a:r>
            <a:r>
              <a:rPr sz="1200" spc="-10" dirty="0">
                <a:latin typeface="Cambria"/>
                <a:cs typeface="Cambria"/>
              </a:rPr>
              <a:t>yang </a:t>
            </a:r>
            <a:r>
              <a:rPr sz="1200" spc="-5" dirty="0">
                <a:latin typeface="Cambria"/>
                <a:cs typeface="Cambria"/>
              </a:rPr>
              <a:t> berkesinambungan</a:t>
            </a:r>
            <a:endParaRPr sz="1200">
              <a:latin typeface="Cambria"/>
              <a:cs typeface="Cambria"/>
            </a:endParaRPr>
          </a:p>
          <a:p>
            <a:pPr marL="177800" marR="76835" indent="-114300">
              <a:lnSpc>
                <a:spcPct val="87800"/>
              </a:lnSpc>
              <a:spcBef>
                <a:spcPts val="605"/>
              </a:spcBef>
              <a:buFont typeface="Cambria"/>
              <a:buChar char="•"/>
              <a:tabLst>
                <a:tab pos="178435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8:</a:t>
            </a:r>
            <a:r>
              <a:rPr sz="1200" b="1" spc="-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Pengembangan </a:t>
            </a:r>
            <a:r>
              <a:rPr sz="1200" spc="-10" dirty="0">
                <a:latin typeface="Cambria"/>
                <a:cs typeface="Cambria"/>
              </a:rPr>
              <a:t>dan </a:t>
            </a:r>
            <a:r>
              <a:rPr sz="1200" spc="-5" dirty="0">
                <a:latin typeface="Cambria"/>
                <a:cs typeface="Cambria"/>
              </a:rPr>
              <a:t> pelaksanaan sistem </a:t>
            </a:r>
            <a:r>
              <a:rPr sz="1200" b="1" spc="-5" dirty="0">
                <a:latin typeface="Cambria"/>
                <a:cs typeface="Cambria"/>
              </a:rPr>
              <a:t>penilaian 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kinerja aparatur pemerintahan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dirty="0">
                <a:latin typeface="Cambria"/>
                <a:cs typeface="Cambria"/>
              </a:rPr>
              <a:t>desa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53200" y="1324343"/>
            <a:ext cx="2465070" cy="73077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811518" y="1345438"/>
            <a:ext cx="1951355" cy="65659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52069" marR="5080" indent="-40005" algn="just">
              <a:lnSpc>
                <a:spcPts val="1580"/>
              </a:lnSpc>
              <a:spcBef>
                <a:spcPts val="335"/>
              </a:spcBef>
            </a:pPr>
            <a:r>
              <a:rPr sz="1500" b="1" spc="-10" dirty="0">
                <a:latin typeface="Cambria"/>
                <a:cs typeface="Cambria"/>
              </a:rPr>
              <a:t>Penguatan Sistem </a:t>
            </a:r>
            <a:r>
              <a:rPr sz="1500" b="1" spc="-5" dirty="0">
                <a:latin typeface="Cambria"/>
                <a:cs typeface="Cambria"/>
              </a:rPr>
              <a:t>dan </a:t>
            </a:r>
            <a:r>
              <a:rPr sz="1500" b="1" spc="-320" dirty="0">
                <a:latin typeface="Cambria"/>
                <a:cs typeface="Cambria"/>
              </a:rPr>
              <a:t> </a:t>
            </a:r>
            <a:r>
              <a:rPr sz="1500" b="1" spc="-5" dirty="0">
                <a:latin typeface="Cambria"/>
                <a:cs typeface="Cambria"/>
              </a:rPr>
              <a:t>Prosedur </a:t>
            </a:r>
            <a:r>
              <a:rPr sz="1500" b="1" spc="-15" dirty="0">
                <a:latin typeface="Cambria"/>
                <a:cs typeface="Cambria"/>
              </a:rPr>
              <a:t>Pendukung </a:t>
            </a:r>
            <a:r>
              <a:rPr sz="1500" b="1" spc="-320" dirty="0">
                <a:latin typeface="Cambria"/>
                <a:cs typeface="Cambria"/>
              </a:rPr>
              <a:t> </a:t>
            </a:r>
            <a:r>
              <a:rPr sz="1500" b="1" spc="-10" dirty="0">
                <a:latin typeface="Cambria"/>
                <a:cs typeface="Cambria"/>
              </a:rPr>
              <a:t>Pemerintahan</a:t>
            </a:r>
            <a:r>
              <a:rPr sz="1500" b="1" spc="-15" dirty="0">
                <a:latin typeface="Cambria"/>
                <a:cs typeface="Cambria"/>
              </a:rPr>
              <a:t> </a:t>
            </a:r>
            <a:r>
              <a:rPr sz="1500" b="1" spc="-5" dirty="0">
                <a:latin typeface="Cambria"/>
                <a:cs typeface="Cambria"/>
              </a:rPr>
              <a:t>Desa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28816" y="2086355"/>
            <a:ext cx="2461260" cy="4200525"/>
          </a:xfrm>
          <a:prstGeom prst="rect">
            <a:avLst/>
          </a:prstGeom>
          <a:solidFill>
            <a:srgbClr val="F8FAFB">
              <a:alpha val="90194"/>
            </a:srgbClr>
          </a:solidFill>
          <a:ln w="12700">
            <a:solidFill>
              <a:srgbClr val="E7F3F4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179070" marR="121285" indent="-114300">
              <a:lnSpc>
                <a:spcPct val="87900"/>
              </a:lnSpc>
              <a:spcBef>
                <a:spcPts val="475"/>
              </a:spcBef>
              <a:buFont typeface="Cambria"/>
              <a:buChar char="•"/>
              <a:tabLst>
                <a:tab pos="179705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</a:t>
            </a:r>
            <a:r>
              <a:rPr sz="1200" b="1" u="heavy" spc="3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9:</a:t>
            </a:r>
            <a:r>
              <a:rPr sz="1200" b="1" spc="4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Harmonisasi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struktur </a:t>
            </a:r>
            <a:r>
              <a:rPr sz="1200" b="1" dirty="0">
                <a:latin typeface="Cambria"/>
                <a:cs typeface="Cambria"/>
              </a:rPr>
              <a:t>dan </a:t>
            </a:r>
            <a:r>
              <a:rPr sz="1200" b="1" spc="-5" dirty="0">
                <a:latin typeface="Cambria"/>
                <a:cs typeface="Cambria"/>
              </a:rPr>
              <a:t>institusi </a:t>
            </a:r>
            <a:r>
              <a:rPr sz="1200" b="1" spc="-10" dirty="0">
                <a:latin typeface="Cambria"/>
                <a:cs typeface="Cambria"/>
              </a:rPr>
              <a:t>Pembina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pemerintahan </a:t>
            </a:r>
            <a:r>
              <a:rPr sz="1200" b="1" dirty="0">
                <a:latin typeface="Cambria"/>
                <a:cs typeface="Cambria"/>
              </a:rPr>
              <a:t>desa </a:t>
            </a:r>
            <a:r>
              <a:rPr sz="1200" spc="-5" dirty="0">
                <a:latin typeface="Cambria"/>
                <a:cs typeface="Cambria"/>
              </a:rPr>
              <a:t>di berbagai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tingkatan </a:t>
            </a:r>
            <a:r>
              <a:rPr sz="1200" spc="-5" dirty="0">
                <a:latin typeface="Cambria"/>
                <a:cs typeface="Cambria"/>
              </a:rPr>
              <a:t>pemerintahan untuk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meningkatkan</a:t>
            </a:r>
            <a:r>
              <a:rPr sz="1200" spc="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efektifitas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dukungan</a:t>
            </a:r>
            <a:r>
              <a:rPr sz="1200" spc="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dan pembinaan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terhadap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desa</a:t>
            </a:r>
            <a:endParaRPr sz="1200">
              <a:latin typeface="Cambria"/>
              <a:cs typeface="Cambria"/>
            </a:endParaRPr>
          </a:p>
          <a:p>
            <a:pPr marL="179070" marR="149860" indent="-114300">
              <a:lnSpc>
                <a:spcPct val="88000"/>
              </a:lnSpc>
              <a:spcBef>
                <a:spcPts val="605"/>
              </a:spcBef>
              <a:buFont typeface="Cambria"/>
              <a:buChar char="•"/>
              <a:tabLst>
                <a:tab pos="179705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10:</a:t>
            </a:r>
            <a:r>
              <a:rPr sz="1200" b="1" spc="-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Perumusan </a:t>
            </a:r>
            <a:r>
              <a:rPr sz="1200" spc="-10" dirty="0">
                <a:latin typeface="Cambria"/>
                <a:cs typeface="Cambria"/>
              </a:rPr>
              <a:t>dan </a:t>
            </a:r>
            <a:r>
              <a:rPr sz="1200" spc="-5" dirty="0">
                <a:latin typeface="Cambria"/>
                <a:cs typeface="Cambria"/>
              </a:rPr>
              <a:t> harmonisasi </a:t>
            </a:r>
            <a:r>
              <a:rPr sz="1200" b="1" spc="-5" dirty="0">
                <a:latin typeface="Cambria"/>
                <a:cs typeface="Cambria"/>
              </a:rPr>
              <a:t>kebijakan</a:t>
            </a:r>
            <a:r>
              <a:rPr sz="1200" b="1" dirty="0">
                <a:latin typeface="Cambria"/>
                <a:cs typeface="Cambria"/>
              </a:rPr>
              <a:t> dan </a:t>
            </a:r>
            <a:r>
              <a:rPr sz="1200" b="1" spc="5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regulasi </a:t>
            </a:r>
            <a:r>
              <a:rPr sz="1200" spc="-5" dirty="0">
                <a:latin typeface="Cambria"/>
                <a:cs typeface="Cambria"/>
              </a:rPr>
              <a:t>di berbagai </a:t>
            </a:r>
            <a:r>
              <a:rPr sz="1200" spc="-10" dirty="0">
                <a:latin typeface="Cambria"/>
                <a:cs typeface="Cambria"/>
              </a:rPr>
              <a:t>tingkatan </a:t>
            </a:r>
            <a:r>
              <a:rPr sz="1200" spc="-5" dirty="0">
                <a:latin typeface="Cambria"/>
                <a:cs typeface="Cambria"/>
              </a:rPr>
              <a:t> pemerintahan untuk mendorong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efektifitas</a:t>
            </a:r>
            <a:r>
              <a:rPr sz="1200" spc="-2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PKAD</a:t>
            </a:r>
            <a:endParaRPr sz="1200">
              <a:latin typeface="Cambria"/>
              <a:cs typeface="Cambria"/>
            </a:endParaRPr>
          </a:p>
          <a:p>
            <a:pPr marL="179070" marR="239395" indent="-114300">
              <a:lnSpc>
                <a:spcPct val="88100"/>
              </a:lnSpc>
              <a:spcBef>
                <a:spcPts val="590"/>
              </a:spcBef>
              <a:buFont typeface="Cambria"/>
              <a:buChar char="•"/>
              <a:tabLst>
                <a:tab pos="179705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11:</a:t>
            </a:r>
            <a:r>
              <a:rPr sz="1200" b="1" spc="-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Penyediaan dan </a:t>
            </a:r>
            <a:r>
              <a:rPr sz="1200" spc="-5" dirty="0">
                <a:latin typeface="Cambria"/>
                <a:cs typeface="Cambria"/>
              </a:rPr>
              <a:t> mobilisasi </a:t>
            </a:r>
            <a:r>
              <a:rPr sz="1200" b="1" spc="-5" dirty="0">
                <a:latin typeface="Cambria"/>
                <a:cs typeface="Cambria"/>
              </a:rPr>
              <a:t>anggaran </a:t>
            </a:r>
            <a:r>
              <a:rPr sz="1200" spc="-10" dirty="0">
                <a:latin typeface="Cambria"/>
                <a:cs typeface="Cambria"/>
              </a:rPr>
              <a:t>dari </a:t>
            </a:r>
            <a:r>
              <a:rPr sz="1200" spc="-5" dirty="0">
                <a:latin typeface="Cambria"/>
                <a:cs typeface="Cambria"/>
              </a:rPr>
              <a:t> berbagai sumber untuk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mendukung</a:t>
            </a:r>
            <a:r>
              <a:rPr sz="1200" spc="-2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pelaksanaan</a:t>
            </a:r>
            <a:r>
              <a:rPr sz="1200" spc="-3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PKAD</a:t>
            </a:r>
            <a:endParaRPr sz="1200">
              <a:latin typeface="Cambria"/>
              <a:cs typeface="Cambria"/>
            </a:endParaRPr>
          </a:p>
          <a:p>
            <a:pPr marL="179070" marR="220979" indent="-114300">
              <a:lnSpc>
                <a:spcPct val="87900"/>
              </a:lnSpc>
              <a:spcBef>
                <a:spcPts val="595"/>
              </a:spcBef>
              <a:buFont typeface="Cambria"/>
              <a:buChar char="•"/>
              <a:tabLst>
                <a:tab pos="179705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</a:t>
            </a:r>
            <a:r>
              <a:rPr sz="1200" b="1" u="heavy" spc="-1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12:</a:t>
            </a:r>
            <a:r>
              <a:rPr sz="1200" b="1" spc="-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Pengkajian</a:t>
            </a:r>
            <a:r>
              <a:rPr sz="1200" spc="-5" dirty="0">
                <a:latin typeface="Cambria"/>
                <a:cs typeface="Cambria"/>
              </a:rPr>
              <a:t> dan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pengembangan </a:t>
            </a:r>
            <a:r>
              <a:rPr sz="1200" b="1" spc="-5" dirty="0">
                <a:latin typeface="Cambria"/>
                <a:cs typeface="Cambria"/>
              </a:rPr>
              <a:t>sistem 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insentif/disinsentif</a:t>
            </a:r>
            <a:r>
              <a:rPr sz="1200" b="1" spc="1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bagi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seluruh pemangku </a:t>
            </a:r>
            <a:r>
              <a:rPr sz="1200" spc="-10" dirty="0">
                <a:latin typeface="Cambria"/>
                <a:cs typeface="Cambria"/>
              </a:rPr>
              <a:t>kepentingan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dalam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lingkup </a:t>
            </a:r>
            <a:r>
              <a:rPr sz="1200" spc="-5" dirty="0">
                <a:latin typeface="Cambria"/>
                <a:cs typeface="Cambria"/>
              </a:rPr>
              <a:t>PKAD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7359" y="1324343"/>
            <a:ext cx="2466594" cy="73077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461372" y="1345438"/>
            <a:ext cx="2265045" cy="65659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-1270" algn="ctr">
              <a:lnSpc>
                <a:spcPts val="1580"/>
              </a:lnSpc>
              <a:spcBef>
                <a:spcPts val="335"/>
              </a:spcBef>
            </a:pPr>
            <a:r>
              <a:rPr sz="1500" b="1" spc="-10" dirty="0">
                <a:latin typeface="Cambria"/>
                <a:cs typeface="Cambria"/>
              </a:rPr>
              <a:t>Pengembangan</a:t>
            </a:r>
            <a:r>
              <a:rPr sz="1500" b="1" dirty="0">
                <a:latin typeface="Cambria"/>
                <a:cs typeface="Cambria"/>
              </a:rPr>
              <a:t> </a:t>
            </a:r>
            <a:r>
              <a:rPr sz="1500" b="1" spc="-10" dirty="0">
                <a:latin typeface="Cambria"/>
                <a:cs typeface="Cambria"/>
              </a:rPr>
              <a:t>Sistem </a:t>
            </a:r>
            <a:r>
              <a:rPr sz="1500" b="1" spc="-5" dirty="0">
                <a:latin typeface="Cambria"/>
                <a:cs typeface="Cambria"/>
              </a:rPr>
              <a:t> </a:t>
            </a:r>
            <a:r>
              <a:rPr sz="1500" b="1" dirty="0">
                <a:latin typeface="Cambria"/>
                <a:cs typeface="Cambria"/>
              </a:rPr>
              <a:t>Informasi</a:t>
            </a:r>
            <a:r>
              <a:rPr sz="1500" b="1" spc="-45" dirty="0">
                <a:latin typeface="Cambria"/>
                <a:cs typeface="Cambria"/>
              </a:rPr>
              <a:t> </a:t>
            </a:r>
            <a:r>
              <a:rPr sz="1500" b="1" spc="-5" dirty="0">
                <a:latin typeface="Cambria"/>
                <a:cs typeface="Cambria"/>
              </a:rPr>
              <a:t>dan</a:t>
            </a:r>
            <a:r>
              <a:rPr sz="1500" b="1" spc="-40" dirty="0">
                <a:latin typeface="Cambria"/>
                <a:cs typeface="Cambria"/>
              </a:rPr>
              <a:t> </a:t>
            </a:r>
            <a:r>
              <a:rPr sz="1500" b="1" spc="-10" dirty="0">
                <a:latin typeface="Cambria"/>
                <a:cs typeface="Cambria"/>
              </a:rPr>
              <a:t>Koordinasi </a:t>
            </a:r>
            <a:r>
              <a:rPr sz="1500" b="1" spc="-315" dirty="0">
                <a:latin typeface="Cambria"/>
                <a:cs typeface="Cambria"/>
              </a:rPr>
              <a:t> </a:t>
            </a:r>
            <a:r>
              <a:rPr sz="1500" b="1" spc="-5" dirty="0">
                <a:latin typeface="Cambria"/>
                <a:cs typeface="Cambria"/>
              </a:rPr>
              <a:t>PKAD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61931" y="2068067"/>
            <a:ext cx="2459990" cy="4200525"/>
          </a:xfrm>
          <a:prstGeom prst="rect">
            <a:avLst/>
          </a:prstGeom>
          <a:solidFill>
            <a:srgbClr val="F8FAFB">
              <a:alpha val="90194"/>
            </a:srgbClr>
          </a:solidFill>
          <a:ln w="12700">
            <a:solidFill>
              <a:srgbClr val="E7F3F4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179070" marR="94615" indent="-114300">
              <a:lnSpc>
                <a:spcPct val="87900"/>
              </a:lnSpc>
              <a:spcBef>
                <a:spcPts val="480"/>
              </a:spcBef>
              <a:buFont typeface="Cambria"/>
              <a:buChar char="•"/>
              <a:tabLst>
                <a:tab pos="179705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13:</a:t>
            </a:r>
            <a:r>
              <a:rPr sz="1200" b="1" spc="-5" dirty="0">
                <a:latin typeface="Cambria"/>
                <a:cs typeface="Cambria"/>
              </a:rPr>
              <a:t> Pengembangan 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database </a:t>
            </a:r>
            <a:r>
              <a:rPr sz="1200" b="1" dirty="0">
                <a:latin typeface="Cambria"/>
                <a:cs typeface="Cambria"/>
              </a:rPr>
              <a:t>dan </a:t>
            </a:r>
            <a:r>
              <a:rPr sz="1200" b="1" spc="-5" dirty="0">
                <a:latin typeface="Cambria"/>
                <a:cs typeface="Cambria"/>
              </a:rPr>
              <a:t>sistem informasi 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PKAD </a:t>
            </a:r>
            <a:r>
              <a:rPr sz="1200" spc="-10" dirty="0">
                <a:latin typeface="Cambria"/>
                <a:cs typeface="Cambria"/>
              </a:rPr>
              <a:t>yang </a:t>
            </a:r>
            <a:r>
              <a:rPr sz="1200" spc="-5" dirty="0">
                <a:latin typeface="Cambria"/>
                <a:cs typeface="Cambria"/>
              </a:rPr>
              <a:t>bersifat </a:t>
            </a:r>
            <a:r>
              <a:rPr sz="1200" spc="-10" dirty="0">
                <a:latin typeface="Cambria"/>
                <a:cs typeface="Cambria"/>
              </a:rPr>
              <a:t>menyeluruh </a:t>
            </a:r>
            <a:r>
              <a:rPr sz="1200" spc="-5" dirty="0">
                <a:latin typeface="Cambria"/>
                <a:cs typeface="Cambria"/>
              </a:rPr>
              <a:t> dan </a:t>
            </a:r>
            <a:r>
              <a:rPr sz="1200" spc="-10" dirty="0">
                <a:latin typeface="Cambria"/>
                <a:cs typeface="Cambria"/>
              </a:rPr>
              <a:t>terintegrasi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dengan</a:t>
            </a:r>
            <a:r>
              <a:rPr sz="1200" spc="10" dirty="0">
                <a:latin typeface="Cambria"/>
                <a:cs typeface="Cambria"/>
              </a:rPr>
              <a:t> </a:t>
            </a:r>
            <a:r>
              <a:rPr sz="1200" spc="-15" dirty="0">
                <a:latin typeface="Cambria"/>
                <a:cs typeface="Cambria"/>
              </a:rPr>
              <a:t>kerangka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monitoring dan </a:t>
            </a:r>
            <a:r>
              <a:rPr sz="1200" spc="-10" dirty="0">
                <a:latin typeface="Cambria"/>
                <a:cs typeface="Cambria"/>
              </a:rPr>
              <a:t>evaluasi PKAD, 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evaluasi </a:t>
            </a:r>
            <a:r>
              <a:rPr sz="1200" spc="-5" dirty="0">
                <a:latin typeface="Cambria"/>
                <a:cs typeface="Cambria"/>
              </a:rPr>
              <a:t>perkembangan desa, </a:t>
            </a:r>
            <a:r>
              <a:rPr sz="1200" spc="-10" dirty="0">
                <a:latin typeface="Cambria"/>
                <a:cs typeface="Cambria"/>
              </a:rPr>
              <a:t>dan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sistem</a:t>
            </a:r>
            <a:r>
              <a:rPr sz="1200" spc="-1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penilaian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kinerja </a:t>
            </a:r>
            <a:r>
              <a:rPr sz="1200" spc="-10" dirty="0">
                <a:latin typeface="Cambria"/>
                <a:cs typeface="Cambria"/>
              </a:rPr>
              <a:t>aparatur</a:t>
            </a:r>
            <a:endParaRPr sz="1200">
              <a:latin typeface="Cambria"/>
              <a:cs typeface="Cambria"/>
            </a:endParaRPr>
          </a:p>
          <a:p>
            <a:pPr marL="179070" marR="260350" indent="-114300">
              <a:lnSpc>
                <a:spcPct val="87900"/>
              </a:lnSpc>
              <a:spcBef>
                <a:spcPts val="605"/>
              </a:spcBef>
              <a:buFont typeface="Cambria"/>
              <a:buChar char="•"/>
              <a:tabLst>
                <a:tab pos="179705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14:</a:t>
            </a:r>
            <a:r>
              <a:rPr sz="1200" b="1" spc="-5" dirty="0">
                <a:latin typeface="Cambria"/>
                <a:cs typeface="Cambria"/>
              </a:rPr>
              <a:t> Pengembangan </a:t>
            </a:r>
            <a:r>
              <a:rPr sz="1200" b="1" dirty="0">
                <a:latin typeface="Cambria"/>
                <a:cs typeface="Cambria"/>
              </a:rPr>
              <a:t> dan</a:t>
            </a:r>
            <a:r>
              <a:rPr sz="1200" b="1" spc="-35" dirty="0">
                <a:latin typeface="Cambria"/>
                <a:cs typeface="Cambria"/>
              </a:rPr>
              <a:t> </a:t>
            </a:r>
            <a:r>
              <a:rPr sz="1200" b="1" dirty="0">
                <a:latin typeface="Cambria"/>
                <a:cs typeface="Cambria"/>
              </a:rPr>
              <a:t>pelaksanaan</a:t>
            </a:r>
            <a:r>
              <a:rPr sz="1200" b="1" spc="-50" dirty="0">
                <a:latin typeface="Cambria"/>
                <a:cs typeface="Cambria"/>
              </a:rPr>
              <a:t> </a:t>
            </a:r>
            <a:r>
              <a:rPr sz="1200" b="1" spc="-10" dirty="0">
                <a:latin typeface="Cambria"/>
                <a:cs typeface="Cambria"/>
              </a:rPr>
              <a:t>monitoring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dirty="0">
                <a:latin typeface="Cambria"/>
                <a:cs typeface="Cambria"/>
              </a:rPr>
              <a:t>dan </a:t>
            </a:r>
            <a:r>
              <a:rPr sz="1200" b="1" spc="-10" dirty="0">
                <a:latin typeface="Cambria"/>
                <a:cs typeface="Cambria"/>
              </a:rPr>
              <a:t>evaluasi </a:t>
            </a:r>
            <a:r>
              <a:rPr sz="1200" b="1" spc="-5" dirty="0">
                <a:latin typeface="Cambria"/>
                <a:cs typeface="Cambria"/>
              </a:rPr>
              <a:t>PKAD secara 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berkala </a:t>
            </a:r>
            <a:r>
              <a:rPr sz="1200" spc="-5" dirty="0">
                <a:latin typeface="Cambria"/>
                <a:cs typeface="Cambria"/>
              </a:rPr>
              <a:t>dan pemanfaatan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hasilnya </a:t>
            </a:r>
            <a:r>
              <a:rPr sz="1200" spc="-5" dirty="0">
                <a:latin typeface="Cambria"/>
                <a:cs typeface="Cambria"/>
              </a:rPr>
              <a:t>sebagai umpan-balik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bagi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pemangku-kepentingan </a:t>
            </a:r>
            <a:r>
              <a:rPr sz="1200" spc="-5" dirty="0">
                <a:latin typeface="Cambria"/>
                <a:cs typeface="Cambria"/>
              </a:rPr>
              <a:t> PKAD</a:t>
            </a:r>
            <a:endParaRPr sz="1200">
              <a:latin typeface="Cambria"/>
              <a:cs typeface="Cambria"/>
            </a:endParaRPr>
          </a:p>
          <a:p>
            <a:pPr marL="179070" marR="208279" indent="-114300">
              <a:lnSpc>
                <a:spcPct val="88000"/>
              </a:lnSpc>
              <a:spcBef>
                <a:spcPts val="595"/>
              </a:spcBef>
              <a:buFont typeface="Cambria"/>
              <a:buChar char="•"/>
              <a:tabLst>
                <a:tab pos="179705" algn="l"/>
              </a:tabLst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Strategi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15:</a:t>
            </a:r>
            <a:r>
              <a:rPr sz="1200" b="1" spc="-5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Pengembangan 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platform komunikasi, 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10" dirty="0">
                <a:latin typeface="Cambria"/>
                <a:cs typeface="Cambria"/>
              </a:rPr>
              <a:t>koordinasi </a:t>
            </a:r>
            <a:r>
              <a:rPr sz="1200" b="1" dirty="0">
                <a:latin typeface="Cambria"/>
                <a:cs typeface="Cambria"/>
              </a:rPr>
              <a:t>dan </a:t>
            </a:r>
            <a:r>
              <a:rPr sz="1200" b="1" spc="-5" dirty="0">
                <a:latin typeface="Cambria"/>
                <a:cs typeface="Cambria"/>
              </a:rPr>
              <a:t>kerjasama </a:t>
            </a:r>
            <a:r>
              <a:rPr sz="1200" b="1" dirty="0">
                <a:latin typeface="Cambria"/>
                <a:cs typeface="Cambria"/>
              </a:rPr>
              <a:t> </a:t>
            </a:r>
            <a:r>
              <a:rPr sz="1200" b="1" spc="-5" dirty="0">
                <a:latin typeface="Cambria"/>
                <a:cs typeface="Cambria"/>
              </a:rPr>
              <a:t>antar</a:t>
            </a:r>
            <a:r>
              <a:rPr sz="1200" b="1" spc="-20" dirty="0">
                <a:latin typeface="Cambria"/>
                <a:cs typeface="Cambria"/>
              </a:rPr>
              <a:t> </a:t>
            </a:r>
            <a:r>
              <a:rPr sz="1200" b="1" spc="-10" dirty="0">
                <a:latin typeface="Cambria"/>
                <a:cs typeface="Cambria"/>
              </a:rPr>
              <a:t>pemangku</a:t>
            </a:r>
            <a:r>
              <a:rPr sz="1200" b="1" spc="5" dirty="0">
                <a:latin typeface="Cambria"/>
                <a:cs typeface="Cambria"/>
              </a:rPr>
              <a:t> </a:t>
            </a:r>
            <a:r>
              <a:rPr sz="1200" b="1" spc="-10" dirty="0">
                <a:latin typeface="Cambria"/>
                <a:cs typeface="Cambria"/>
              </a:rPr>
              <a:t>kepentingan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di berbagai</a:t>
            </a:r>
            <a:r>
              <a:rPr sz="1200" spc="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tingkatan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terkait 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dengan</a:t>
            </a:r>
            <a:r>
              <a:rPr sz="120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penyelenggaraan </a:t>
            </a:r>
            <a:r>
              <a:rPr sz="1200" spc="-5" dirty="0">
                <a:latin typeface="Cambria"/>
                <a:cs typeface="Cambria"/>
              </a:rPr>
              <a:t> pemerintahan dan pelaksanaan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pembangunan</a:t>
            </a:r>
            <a:r>
              <a:rPr sz="1200" spc="-10" dirty="0">
                <a:latin typeface="Cambria"/>
                <a:cs typeface="Cambria"/>
              </a:rPr>
              <a:t> </a:t>
            </a:r>
            <a:r>
              <a:rPr sz="1200" spc="-5" dirty="0">
                <a:latin typeface="Cambria"/>
                <a:cs typeface="Cambria"/>
              </a:rPr>
              <a:t>desa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254252" y="409955"/>
            <a:ext cx="3416300" cy="843915"/>
            <a:chOff x="1254252" y="409955"/>
            <a:chExt cx="3416300" cy="84391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4252" y="409955"/>
              <a:ext cx="796290" cy="84353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49908" y="409955"/>
              <a:ext cx="1268730" cy="84353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01824" y="409955"/>
              <a:ext cx="1006601" cy="84353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07791" y="409955"/>
              <a:ext cx="1762506" cy="843534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478661" y="509778"/>
            <a:ext cx="29413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Cambria"/>
                <a:cs typeface="Cambria"/>
              </a:rPr>
              <a:t>4</a:t>
            </a:r>
            <a:r>
              <a:rPr b="0" spc="-15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Pilar</a:t>
            </a:r>
            <a:r>
              <a:rPr b="0" spc="-35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15</a:t>
            </a:r>
            <a:r>
              <a:rPr b="0" spc="-15" dirty="0">
                <a:latin typeface="Cambria"/>
                <a:cs typeface="Cambria"/>
              </a:rPr>
              <a:t> Strategi</a:t>
            </a:r>
          </a:p>
        </p:txBody>
      </p:sp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7368" y="214884"/>
            <a:ext cx="929640" cy="11353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3" y="0"/>
            <a:ext cx="12192000" cy="3023235"/>
            <a:chOff x="1523" y="0"/>
            <a:chExt cx="12192000" cy="3023235"/>
          </a:xfrm>
        </p:grpSpPr>
        <p:sp>
          <p:nvSpPr>
            <p:cNvPr id="3" name="object 3"/>
            <p:cNvSpPr/>
            <p:nvPr/>
          </p:nvSpPr>
          <p:spPr>
            <a:xfrm>
              <a:off x="9570719" y="0"/>
              <a:ext cx="1478280" cy="1650364"/>
            </a:xfrm>
            <a:custGeom>
              <a:avLst/>
              <a:gdLst/>
              <a:ahLst/>
              <a:cxnLst/>
              <a:rect l="l" t="t" r="r" b="b"/>
              <a:pathLst>
                <a:path w="1478279" h="1650364">
                  <a:moveTo>
                    <a:pt x="0" y="1650111"/>
                  </a:moveTo>
                  <a:lnTo>
                    <a:pt x="1478279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958071" y="339852"/>
              <a:ext cx="1500505" cy="1666239"/>
            </a:xfrm>
            <a:custGeom>
              <a:avLst/>
              <a:gdLst/>
              <a:ahLst/>
              <a:cxnLst/>
              <a:rect l="l" t="t" r="r" b="b"/>
              <a:pathLst>
                <a:path w="1500504" h="1666239">
                  <a:moveTo>
                    <a:pt x="0" y="1665732"/>
                  </a:moveTo>
                  <a:lnTo>
                    <a:pt x="1500504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1800" y="1761744"/>
              <a:ext cx="6332982" cy="8435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2695" y="2173223"/>
              <a:ext cx="5618226" cy="84353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195954" y="1860930"/>
            <a:ext cx="5765800" cy="89408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23215" marR="5080" indent="-311150">
              <a:lnSpc>
                <a:spcPts val="3240"/>
              </a:lnSpc>
              <a:spcBef>
                <a:spcPts val="505"/>
              </a:spcBef>
            </a:pPr>
            <a:r>
              <a:rPr sz="3000" b="1" spc="325" dirty="0">
                <a:solidFill>
                  <a:srgbClr val="FF0000"/>
                </a:solidFill>
                <a:latin typeface="Cambria"/>
                <a:cs typeface="Cambria"/>
              </a:rPr>
              <a:t>PENGEMBANGAN</a:t>
            </a:r>
            <a:r>
              <a:rPr sz="3000" b="1" spc="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3000" b="1" spc="110" dirty="0">
                <a:solidFill>
                  <a:srgbClr val="FF0000"/>
                </a:solidFill>
                <a:latin typeface="Cambria"/>
                <a:cs typeface="Cambria"/>
              </a:rPr>
              <a:t>KAPASITAS </a:t>
            </a:r>
            <a:r>
              <a:rPr sz="3000" b="1" spc="-64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3000" b="1" spc="95" dirty="0">
                <a:solidFill>
                  <a:srgbClr val="FF0000"/>
                </a:solidFill>
                <a:latin typeface="Cambria"/>
                <a:cs typeface="Cambria"/>
              </a:rPr>
              <a:t>APARATUR</a:t>
            </a:r>
            <a:r>
              <a:rPr sz="3000" b="1" spc="7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3000" b="1" spc="180" dirty="0">
                <a:solidFill>
                  <a:srgbClr val="FF0000"/>
                </a:solidFill>
                <a:latin typeface="Cambria"/>
                <a:cs typeface="Cambria"/>
              </a:rPr>
              <a:t>DESA</a:t>
            </a:r>
            <a:r>
              <a:rPr sz="3000" b="1" spc="-14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3000" b="1" spc="130" dirty="0">
                <a:solidFill>
                  <a:srgbClr val="FF0000"/>
                </a:solidFill>
                <a:latin typeface="Cambria"/>
                <a:cs typeface="Cambria"/>
              </a:rPr>
              <a:t>TERPADU</a:t>
            </a:r>
            <a:endParaRPr sz="3000">
              <a:latin typeface="Cambria"/>
              <a:cs typeface="Cambr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57272" y="3534155"/>
            <a:ext cx="7073900" cy="1664970"/>
            <a:chOff x="2557272" y="3534155"/>
            <a:chExt cx="7073900" cy="166497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54674" y="3780204"/>
              <a:ext cx="1402120" cy="5513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0679" y="3534155"/>
              <a:ext cx="1293114" cy="111633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02680" y="3534155"/>
              <a:ext cx="2044446" cy="111633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57272" y="4082795"/>
              <a:ext cx="2954274" cy="111633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85004" y="4082795"/>
              <a:ext cx="2222754" cy="111633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75119" y="4082795"/>
              <a:ext cx="2109978" cy="111633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55507" y="4082795"/>
              <a:ext cx="1375409" cy="111633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2859151" y="3627196"/>
            <a:ext cx="6440170" cy="11842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indent="1381760">
              <a:lnSpc>
                <a:spcPts val="4320"/>
              </a:lnSpc>
              <a:spcBef>
                <a:spcPts val="640"/>
              </a:spcBef>
            </a:pPr>
            <a:r>
              <a:rPr sz="4000" spc="-600" dirty="0">
                <a:solidFill>
                  <a:srgbClr val="001F5F"/>
                </a:solidFill>
                <a:latin typeface="Trebuchet MS"/>
                <a:cs typeface="Trebuchet MS"/>
              </a:rPr>
              <a:t>Pro</a:t>
            </a:r>
            <a:r>
              <a:rPr sz="4000" spc="-620" dirty="0">
                <a:solidFill>
                  <a:srgbClr val="001F5F"/>
                </a:solidFill>
                <a:latin typeface="Trebuchet MS"/>
                <a:cs typeface="Trebuchet MS"/>
              </a:rPr>
              <a:t>g</a:t>
            </a:r>
            <a:r>
              <a:rPr sz="4000" spc="-570" dirty="0">
                <a:solidFill>
                  <a:srgbClr val="001F5F"/>
                </a:solidFill>
                <a:latin typeface="Trebuchet MS"/>
                <a:cs typeface="Trebuchet MS"/>
              </a:rPr>
              <a:t>ram</a:t>
            </a:r>
            <a:r>
              <a:rPr sz="4000" spc="-19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spc="-509" dirty="0">
                <a:solidFill>
                  <a:srgbClr val="001F5F"/>
                </a:solidFill>
                <a:latin typeface="Trebuchet MS"/>
                <a:cs typeface="Trebuchet MS"/>
              </a:rPr>
              <a:t>dan</a:t>
            </a:r>
            <a:r>
              <a:rPr sz="4000" spc="-204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spc="-550" dirty="0">
                <a:solidFill>
                  <a:srgbClr val="001F5F"/>
                </a:solidFill>
                <a:latin typeface="Trebuchet MS"/>
                <a:cs typeface="Trebuchet MS"/>
              </a:rPr>
              <a:t>Kegiatan  </a:t>
            </a:r>
            <a:r>
              <a:rPr sz="4000" spc="-755" dirty="0">
                <a:solidFill>
                  <a:srgbClr val="001F5F"/>
                </a:solidFill>
                <a:latin typeface="Trebuchet MS"/>
                <a:cs typeface="Trebuchet MS"/>
              </a:rPr>
              <a:t>Pen</a:t>
            </a:r>
            <a:r>
              <a:rPr sz="4000" spc="-705" dirty="0">
                <a:solidFill>
                  <a:srgbClr val="001F5F"/>
                </a:solidFill>
                <a:latin typeface="Trebuchet MS"/>
                <a:cs typeface="Trebuchet MS"/>
              </a:rPr>
              <a:t>g</a:t>
            </a:r>
            <a:r>
              <a:rPr sz="4000" spc="-855" dirty="0">
                <a:solidFill>
                  <a:srgbClr val="001F5F"/>
                </a:solidFill>
                <a:latin typeface="Trebuchet MS"/>
                <a:cs typeface="Trebuchet MS"/>
              </a:rPr>
              <a:t>emban</a:t>
            </a:r>
            <a:r>
              <a:rPr sz="4000" spc="-730" dirty="0">
                <a:solidFill>
                  <a:srgbClr val="001F5F"/>
                </a:solidFill>
                <a:latin typeface="Trebuchet MS"/>
                <a:cs typeface="Trebuchet MS"/>
              </a:rPr>
              <a:t>g</a:t>
            </a:r>
            <a:r>
              <a:rPr sz="4000" spc="-459" dirty="0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r>
              <a:rPr sz="4000" spc="-470" dirty="0">
                <a:solidFill>
                  <a:srgbClr val="001F5F"/>
                </a:solidFill>
                <a:latin typeface="Trebuchet MS"/>
                <a:cs typeface="Trebuchet MS"/>
              </a:rPr>
              <a:t>n</a:t>
            </a:r>
            <a:r>
              <a:rPr sz="4000" spc="-16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spc="-665" dirty="0">
                <a:solidFill>
                  <a:srgbClr val="001F5F"/>
                </a:solidFill>
                <a:latin typeface="Trebuchet MS"/>
                <a:cs typeface="Trebuchet MS"/>
              </a:rPr>
              <a:t>Ka</a:t>
            </a:r>
            <a:r>
              <a:rPr sz="4000" spc="-660" dirty="0">
                <a:solidFill>
                  <a:srgbClr val="001F5F"/>
                </a:solidFill>
                <a:latin typeface="Trebuchet MS"/>
                <a:cs typeface="Trebuchet MS"/>
              </a:rPr>
              <a:t>p</a:t>
            </a:r>
            <a:r>
              <a:rPr sz="4000" spc="-430" dirty="0">
                <a:solidFill>
                  <a:srgbClr val="001F5F"/>
                </a:solidFill>
                <a:latin typeface="Trebuchet MS"/>
                <a:cs typeface="Trebuchet MS"/>
              </a:rPr>
              <a:t>asita</a:t>
            </a:r>
            <a:r>
              <a:rPr sz="4000" spc="-405" dirty="0">
                <a:solidFill>
                  <a:srgbClr val="001F5F"/>
                </a:solidFill>
                <a:latin typeface="Trebuchet MS"/>
                <a:cs typeface="Trebuchet MS"/>
              </a:rPr>
              <a:t>s</a:t>
            </a:r>
            <a:r>
              <a:rPr sz="4000" spc="-19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spc="-530" dirty="0">
                <a:solidFill>
                  <a:srgbClr val="001F5F"/>
                </a:solidFill>
                <a:latin typeface="Trebuchet MS"/>
                <a:cs typeface="Trebuchet MS"/>
              </a:rPr>
              <a:t>Aparatur</a:t>
            </a:r>
            <a:r>
              <a:rPr sz="4000" spc="-19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spc="-685" dirty="0">
                <a:solidFill>
                  <a:srgbClr val="001F5F"/>
                </a:solidFill>
                <a:latin typeface="Trebuchet MS"/>
                <a:cs typeface="Trebuchet MS"/>
              </a:rPr>
              <a:t>Desa</a:t>
            </a:r>
            <a:endParaRPr sz="40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962400" y="2654807"/>
            <a:ext cx="4267200" cy="1664970"/>
            <a:chOff x="3962400" y="2654807"/>
            <a:chExt cx="4267200" cy="1664970"/>
          </a:xfrm>
        </p:grpSpPr>
        <p:sp>
          <p:nvSpPr>
            <p:cNvPr id="19" name="object 19"/>
            <p:cNvSpPr/>
            <p:nvPr/>
          </p:nvSpPr>
          <p:spPr>
            <a:xfrm>
              <a:off x="3962400" y="3124199"/>
              <a:ext cx="4267200" cy="457200"/>
            </a:xfrm>
            <a:custGeom>
              <a:avLst/>
              <a:gdLst/>
              <a:ahLst/>
              <a:cxnLst/>
              <a:rect l="l" t="t" r="r" b="b"/>
              <a:pathLst>
                <a:path w="4267200" h="457200">
                  <a:moveTo>
                    <a:pt x="4267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267200" y="457200"/>
                  </a:lnTo>
                  <a:lnTo>
                    <a:pt x="426720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09744" y="2654807"/>
              <a:ext cx="2612898" cy="1664970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5266182" y="2798140"/>
            <a:ext cx="166052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0" spc="-1035" dirty="0">
                <a:solidFill>
                  <a:srgbClr val="FFFF00"/>
                </a:solidFill>
                <a:latin typeface="Trebuchet MS"/>
                <a:cs typeface="Trebuchet MS"/>
              </a:rPr>
              <a:t>sebagai</a:t>
            </a:r>
            <a:endParaRPr sz="6000">
              <a:latin typeface="Trebuchet MS"/>
              <a:cs typeface="Trebuchet MS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65759" y="274320"/>
            <a:ext cx="928116" cy="113537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3" y="0"/>
            <a:ext cx="12192000" cy="2018664"/>
            <a:chOff x="1523" y="0"/>
            <a:chExt cx="12192000" cy="2018664"/>
          </a:xfrm>
        </p:grpSpPr>
        <p:sp>
          <p:nvSpPr>
            <p:cNvPr id="3" name="object 3"/>
            <p:cNvSpPr/>
            <p:nvPr/>
          </p:nvSpPr>
          <p:spPr>
            <a:xfrm>
              <a:off x="9570719" y="0"/>
              <a:ext cx="1478280" cy="1650364"/>
            </a:xfrm>
            <a:custGeom>
              <a:avLst/>
              <a:gdLst/>
              <a:ahLst/>
              <a:cxnLst/>
              <a:rect l="l" t="t" r="r" b="b"/>
              <a:pathLst>
                <a:path w="1478279" h="1650364">
                  <a:moveTo>
                    <a:pt x="0" y="1650111"/>
                  </a:moveTo>
                  <a:lnTo>
                    <a:pt x="1478279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958071" y="339852"/>
              <a:ext cx="1500505" cy="1666239"/>
            </a:xfrm>
            <a:custGeom>
              <a:avLst/>
              <a:gdLst/>
              <a:ahLst/>
              <a:cxnLst/>
              <a:rect l="l" t="t" r="r" b="b"/>
              <a:pathLst>
                <a:path w="1500504" h="1666239">
                  <a:moveTo>
                    <a:pt x="0" y="1665732"/>
                  </a:moveTo>
                  <a:lnTo>
                    <a:pt x="1500504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78708" y="263652"/>
              <a:ext cx="5479542" cy="843534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03497" y="365505"/>
            <a:ext cx="50038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35" dirty="0"/>
              <a:t>Konse</a:t>
            </a:r>
            <a:r>
              <a:rPr spc="-229" dirty="0"/>
              <a:t>p</a:t>
            </a:r>
            <a:r>
              <a:rPr spc="-85" dirty="0"/>
              <a:t> </a:t>
            </a:r>
            <a:r>
              <a:rPr spc="-95" dirty="0"/>
              <a:t>Dasar</a:t>
            </a:r>
            <a:r>
              <a:rPr spc="-114" dirty="0"/>
              <a:t> </a:t>
            </a:r>
            <a:r>
              <a:rPr spc="-110" dirty="0"/>
              <a:t>PK</a:t>
            </a:r>
            <a:r>
              <a:rPr spc="-125" dirty="0"/>
              <a:t>A</a:t>
            </a:r>
            <a:r>
              <a:rPr spc="-30" dirty="0"/>
              <a:t>D</a:t>
            </a:r>
            <a:r>
              <a:rPr spc="-75" dirty="0"/>
              <a:t> Terpadu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746250" y="1275333"/>
            <a:ext cx="8717915" cy="2557780"/>
            <a:chOff x="1746250" y="1275333"/>
            <a:chExt cx="8717915" cy="2557780"/>
          </a:xfrm>
        </p:grpSpPr>
        <p:sp>
          <p:nvSpPr>
            <p:cNvPr id="9" name="object 9"/>
            <p:cNvSpPr/>
            <p:nvPr/>
          </p:nvSpPr>
          <p:spPr>
            <a:xfrm>
              <a:off x="1752600" y="2994660"/>
              <a:ext cx="8705215" cy="832485"/>
            </a:xfrm>
            <a:custGeom>
              <a:avLst/>
              <a:gdLst/>
              <a:ahLst/>
              <a:cxnLst/>
              <a:rect l="l" t="t" r="r" b="b"/>
              <a:pathLst>
                <a:path w="8705215" h="832485">
                  <a:moveTo>
                    <a:pt x="0" y="832103"/>
                  </a:moveTo>
                  <a:lnTo>
                    <a:pt x="8705088" y="832103"/>
                  </a:lnTo>
                  <a:lnTo>
                    <a:pt x="8705088" y="0"/>
                  </a:lnTo>
                  <a:lnTo>
                    <a:pt x="0" y="0"/>
                  </a:lnTo>
                  <a:lnTo>
                    <a:pt x="0" y="832103"/>
                  </a:lnTo>
                  <a:close/>
                </a:path>
              </a:pathLst>
            </a:custGeom>
            <a:ln w="12699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88463" y="1281683"/>
              <a:ext cx="7888605" cy="2200910"/>
            </a:xfrm>
            <a:custGeom>
              <a:avLst/>
              <a:gdLst/>
              <a:ahLst/>
              <a:cxnLst/>
              <a:rect l="l" t="t" r="r" b="b"/>
              <a:pathLst>
                <a:path w="7888605" h="2200910">
                  <a:moveTo>
                    <a:pt x="7521448" y="0"/>
                  </a:moveTo>
                  <a:lnTo>
                    <a:pt x="366775" y="0"/>
                  </a:lnTo>
                  <a:lnTo>
                    <a:pt x="320768" y="2857"/>
                  </a:lnTo>
                  <a:lnTo>
                    <a:pt x="276466" y="11201"/>
                  </a:lnTo>
                  <a:lnTo>
                    <a:pt x="234212" y="24688"/>
                  </a:lnTo>
                  <a:lnTo>
                    <a:pt x="194352" y="42973"/>
                  </a:lnTo>
                  <a:lnTo>
                    <a:pt x="157228" y="65713"/>
                  </a:lnTo>
                  <a:lnTo>
                    <a:pt x="123185" y="92565"/>
                  </a:lnTo>
                  <a:lnTo>
                    <a:pt x="92565" y="123185"/>
                  </a:lnTo>
                  <a:lnTo>
                    <a:pt x="65713" y="157228"/>
                  </a:lnTo>
                  <a:lnTo>
                    <a:pt x="42973" y="194352"/>
                  </a:lnTo>
                  <a:lnTo>
                    <a:pt x="24688" y="234212"/>
                  </a:lnTo>
                  <a:lnTo>
                    <a:pt x="11201" y="276466"/>
                  </a:lnTo>
                  <a:lnTo>
                    <a:pt x="2857" y="320768"/>
                  </a:lnTo>
                  <a:lnTo>
                    <a:pt x="0" y="366775"/>
                  </a:lnTo>
                  <a:lnTo>
                    <a:pt x="0" y="1833879"/>
                  </a:lnTo>
                  <a:lnTo>
                    <a:pt x="2857" y="1879887"/>
                  </a:lnTo>
                  <a:lnTo>
                    <a:pt x="11201" y="1924189"/>
                  </a:lnTo>
                  <a:lnTo>
                    <a:pt x="24688" y="1966443"/>
                  </a:lnTo>
                  <a:lnTo>
                    <a:pt x="42973" y="2006303"/>
                  </a:lnTo>
                  <a:lnTo>
                    <a:pt x="65713" y="2043427"/>
                  </a:lnTo>
                  <a:lnTo>
                    <a:pt x="92565" y="2077470"/>
                  </a:lnTo>
                  <a:lnTo>
                    <a:pt x="123185" y="2108090"/>
                  </a:lnTo>
                  <a:lnTo>
                    <a:pt x="157228" y="2134942"/>
                  </a:lnTo>
                  <a:lnTo>
                    <a:pt x="194352" y="2157682"/>
                  </a:lnTo>
                  <a:lnTo>
                    <a:pt x="234212" y="2175967"/>
                  </a:lnTo>
                  <a:lnTo>
                    <a:pt x="276466" y="2189454"/>
                  </a:lnTo>
                  <a:lnTo>
                    <a:pt x="320768" y="2197798"/>
                  </a:lnTo>
                  <a:lnTo>
                    <a:pt x="366775" y="2200655"/>
                  </a:lnTo>
                  <a:lnTo>
                    <a:pt x="7521448" y="2200655"/>
                  </a:lnTo>
                  <a:lnTo>
                    <a:pt x="7567455" y="2197798"/>
                  </a:lnTo>
                  <a:lnTo>
                    <a:pt x="7611757" y="2189454"/>
                  </a:lnTo>
                  <a:lnTo>
                    <a:pt x="7654011" y="2175967"/>
                  </a:lnTo>
                  <a:lnTo>
                    <a:pt x="7693871" y="2157682"/>
                  </a:lnTo>
                  <a:lnTo>
                    <a:pt x="7730995" y="2134942"/>
                  </a:lnTo>
                  <a:lnTo>
                    <a:pt x="7765038" y="2108090"/>
                  </a:lnTo>
                  <a:lnTo>
                    <a:pt x="7795658" y="2077470"/>
                  </a:lnTo>
                  <a:lnTo>
                    <a:pt x="7822510" y="2043427"/>
                  </a:lnTo>
                  <a:lnTo>
                    <a:pt x="7845250" y="2006303"/>
                  </a:lnTo>
                  <a:lnTo>
                    <a:pt x="7863535" y="1966443"/>
                  </a:lnTo>
                  <a:lnTo>
                    <a:pt x="7877022" y="1924189"/>
                  </a:lnTo>
                  <a:lnTo>
                    <a:pt x="7885366" y="1879887"/>
                  </a:lnTo>
                  <a:lnTo>
                    <a:pt x="7888224" y="1833879"/>
                  </a:lnTo>
                  <a:lnTo>
                    <a:pt x="7888224" y="366775"/>
                  </a:lnTo>
                  <a:lnTo>
                    <a:pt x="7885366" y="320768"/>
                  </a:lnTo>
                  <a:lnTo>
                    <a:pt x="7877022" y="276466"/>
                  </a:lnTo>
                  <a:lnTo>
                    <a:pt x="7863535" y="234212"/>
                  </a:lnTo>
                  <a:lnTo>
                    <a:pt x="7845250" y="194352"/>
                  </a:lnTo>
                  <a:lnTo>
                    <a:pt x="7822510" y="157228"/>
                  </a:lnTo>
                  <a:lnTo>
                    <a:pt x="7795658" y="123185"/>
                  </a:lnTo>
                  <a:lnTo>
                    <a:pt x="7765038" y="92565"/>
                  </a:lnTo>
                  <a:lnTo>
                    <a:pt x="7730995" y="65713"/>
                  </a:lnTo>
                  <a:lnTo>
                    <a:pt x="7693871" y="42973"/>
                  </a:lnTo>
                  <a:lnTo>
                    <a:pt x="7654011" y="24688"/>
                  </a:lnTo>
                  <a:lnTo>
                    <a:pt x="7611757" y="11201"/>
                  </a:lnTo>
                  <a:lnTo>
                    <a:pt x="7567455" y="2857"/>
                  </a:lnTo>
                  <a:lnTo>
                    <a:pt x="7521448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88463" y="1281683"/>
              <a:ext cx="7888605" cy="2200910"/>
            </a:xfrm>
            <a:custGeom>
              <a:avLst/>
              <a:gdLst/>
              <a:ahLst/>
              <a:cxnLst/>
              <a:rect l="l" t="t" r="r" b="b"/>
              <a:pathLst>
                <a:path w="7888605" h="2200910">
                  <a:moveTo>
                    <a:pt x="0" y="366775"/>
                  </a:moveTo>
                  <a:lnTo>
                    <a:pt x="2857" y="320768"/>
                  </a:lnTo>
                  <a:lnTo>
                    <a:pt x="11201" y="276466"/>
                  </a:lnTo>
                  <a:lnTo>
                    <a:pt x="24688" y="234212"/>
                  </a:lnTo>
                  <a:lnTo>
                    <a:pt x="42973" y="194352"/>
                  </a:lnTo>
                  <a:lnTo>
                    <a:pt x="65713" y="157228"/>
                  </a:lnTo>
                  <a:lnTo>
                    <a:pt x="92565" y="123185"/>
                  </a:lnTo>
                  <a:lnTo>
                    <a:pt x="123185" y="92565"/>
                  </a:lnTo>
                  <a:lnTo>
                    <a:pt x="157228" y="65713"/>
                  </a:lnTo>
                  <a:lnTo>
                    <a:pt x="194352" y="42973"/>
                  </a:lnTo>
                  <a:lnTo>
                    <a:pt x="234212" y="24688"/>
                  </a:lnTo>
                  <a:lnTo>
                    <a:pt x="276466" y="11201"/>
                  </a:lnTo>
                  <a:lnTo>
                    <a:pt x="320768" y="2857"/>
                  </a:lnTo>
                  <a:lnTo>
                    <a:pt x="366775" y="0"/>
                  </a:lnTo>
                  <a:lnTo>
                    <a:pt x="7521448" y="0"/>
                  </a:lnTo>
                  <a:lnTo>
                    <a:pt x="7567455" y="2857"/>
                  </a:lnTo>
                  <a:lnTo>
                    <a:pt x="7611757" y="11201"/>
                  </a:lnTo>
                  <a:lnTo>
                    <a:pt x="7654011" y="24688"/>
                  </a:lnTo>
                  <a:lnTo>
                    <a:pt x="7693871" y="42973"/>
                  </a:lnTo>
                  <a:lnTo>
                    <a:pt x="7730995" y="65713"/>
                  </a:lnTo>
                  <a:lnTo>
                    <a:pt x="7765038" y="92565"/>
                  </a:lnTo>
                  <a:lnTo>
                    <a:pt x="7795658" y="123185"/>
                  </a:lnTo>
                  <a:lnTo>
                    <a:pt x="7822510" y="157228"/>
                  </a:lnTo>
                  <a:lnTo>
                    <a:pt x="7845250" y="194352"/>
                  </a:lnTo>
                  <a:lnTo>
                    <a:pt x="7863535" y="234212"/>
                  </a:lnTo>
                  <a:lnTo>
                    <a:pt x="7877022" y="276466"/>
                  </a:lnTo>
                  <a:lnTo>
                    <a:pt x="7885366" y="320768"/>
                  </a:lnTo>
                  <a:lnTo>
                    <a:pt x="7888224" y="366775"/>
                  </a:lnTo>
                  <a:lnTo>
                    <a:pt x="7888224" y="1833879"/>
                  </a:lnTo>
                  <a:lnTo>
                    <a:pt x="7885366" y="1879887"/>
                  </a:lnTo>
                  <a:lnTo>
                    <a:pt x="7877022" y="1924189"/>
                  </a:lnTo>
                  <a:lnTo>
                    <a:pt x="7863535" y="1966443"/>
                  </a:lnTo>
                  <a:lnTo>
                    <a:pt x="7845250" y="2006303"/>
                  </a:lnTo>
                  <a:lnTo>
                    <a:pt x="7822510" y="2043427"/>
                  </a:lnTo>
                  <a:lnTo>
                    <a:pt x="7795658" y="2077470"/>
                  </a:lnTo>
                  <a:lnTo>
                    <a:pt x="7765038" y="2108090"/>
                  </a:lnTo>
                  <a:lnTo>
                    <a:pt x="7730995" y="2134942"/>
                  </a:lnTo>
                  <a:lnTo>
                    <a:pt x="7693871" y="2157682"/>
                  </a:lnTo>
                  <a:lnTo>
                    <a:pt x="7654011" y="2175967"/>
                  </a:lnTo>
                  <a:lnTo>
                    <a:pt x="7611757" y="2189454"/>
                  </a:lnTo>
                  <a:lnTo>
                    <a:pt x="7567455" y="2197798"/>
                  </a:lnTo>
                  <a:lnTo>
                    <a:pt x="7521448" y="2200655"/>
                  </a:lnTo>
                  <a:lnTo>
                    <a:pt x="366775" y="2200655"/>
                  </a:lnTo>
                  <a:lnTo>
                    <a:pt x="320768" y="2197798"/>
                  </a:lnTo>
                  <a:lnTo>
                    <a:pt x="276466" y="2189454"/>
                  </a:lnTo>
                  <a:lnTo>
                    <a:pt x="234212" y="2175967"/>
                  </a:lnTo>
                  <a:lnTo>
                    <a:pt x="194352" y="2157682"/>
                  </a:lnTo>
                  <a:lnTo>
                    <a:pt x="157228" y="2134942"/>
                  </a:lnTo>
                  <a:lnTo>
                    <a:pt x="123185" y="2108090"/>
                  </a:lnTo>
                  <a:lnTo>
                    <a:pt x="92565" y="2077470"/>
                  </a:lnTo>
                  <a:lnTo>
                    <a:pt x="65713" y="2043427"/>
                  </a:lnTo>
                  <a:lnTo>
                    <a:pt x="42973" y="2006303"/>
                  </a:lnTo>
                  <a:lnTo>
                    <a:pt x="24688" y="1966443"/>
                  </a:lnTo>
                  <a:lnTo>
                    <a:pt x="11201" y="1924189"/>
                  </a:lnTo>
                  <a:lnTo>
                    <a:pt x="2857" y="1879887"/>
                  </a:lnTo>
                  <a:lnTo>
                    <a:pt x="0" y="1833879"/>
                  </a:lnTo>
                  <a:lnTo>
                    <a:pt x="0" y="366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513457" y="1683257"/>
            <a:ext cx="7218045" cy="137414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ct val="90600"/>
              </a:lnSpc>
              <a:spcBef>
                <a:spcPts val="275"/>
              </a:spcBef>
            </a:pPr>
            <a:r>
              <a:rPr sz="1600" spc="-10" dirty="0">
                <a:latin typeface="Tahoma"/>
                <a:cs typeface="Tahoma"/>
              </a:rPr>
              <a:t>PKAD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spc="-30" dirty="0">
                <a:latin typeface="Tahoma"/>
                <a:cs typeface="Tahoma"/>
              </a:rPr>
              <a:t>Terpadu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: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suatu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program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pengembangan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kapasitas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bagi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aparatur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desa 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-15" dirty="0">
                <a:latin typeface="Tahoma"/>
                <a:cs typeface="Tahoma"/>
              </a:rPr>
              <a:t>yang</a:t>
            </a:r>
            <a:r>
              <a:rPr sz="1600" spc="9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ditujukan</a:t>
            </a:r>
            <a:r>
              <a:rPr sz="1600" spc="1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kepada</a:t>
            </a:r>
            <a:r>
              <a:rPr sz="1600" spc="5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seluruh</a:t>
            </a:r>
            <a:r>
              <a:rPr sz="1600" b="1" spc="9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aparatur</a:t>
            </a:r>
            <a:r>
              <a:rPr sz="1600" b="1" spc="7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desa</a:t>
            </a:r>
            <a:r>
              <a:rPr sz="1600" b="1" spc="55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dan</a:t>
            </a:r>
            <a:r>
              <a:rPr sz="1600" spc="7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aparatur 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pemerintahan</a:t>
            </a:r>
            <a:r>
              <a:rPr sz="1600" b="1" spc="2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supra-desa</a:t>
            </a:r>
            <a:r>
              <a:rPr sz="1600" b="1" spc="5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yang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turut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memberikan</a:t>
            </a:r>
            <a:r>
              <a:rPr sz="1600" b="1" spc="2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pengaruh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signifikan </a:t>
            </a:r>
            <a:r>
              <a:rPr sz="1600" b="1" spc="-45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terhadap tingkat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perkembangan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kapasitas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aparatur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desa</a:t>
            </a:r>
            <a:r>
              <a:rPr sz="1600" spc="-5" dirty="0">
                <a:latin typeface="Tahoma"/>
                <a:cs typeface="Tahoma"/>
              </a:rPr>
              <a:t>,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dengan 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sasaran</a:t>
            </a:r>
            <a:r>
              <a:rPr sz="1600" spc="6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akhir</a:t>
            </a:r>
            <a:r>
              <a:rPr sz="1600" spc="6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berupa</a:t>
            </a:r>
            <a:r>
              <a:rPr sz="1600" spc="45" dirty="0">
                <a:latin typeface="Tahoma"/>
                <a:cs typeface="Tahoma"/>
              </a:rPr>
              <a:t> </a:t>
            </a:r>
            <a:r>
              <a:rPr sz="1600" spc="-15" dirty="0">
                <a:latin typeface="Tahoma"/>
                <a:cs typeface="Tahoma"/>
              </a:rPr>
              <a:t>tercapainya</a:t>
            </a:r>
            <a:r>
              <a:rPr sz="1600" spc="9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pengembangan</a:t>
            </a:r>
            <a:r>
              <a:rPr sz="1600" spc="4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kapasitas</a:t>
            </a:r>
            <a:r>
              <a:rPr sz="1600" spc="10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aparatur</a:t>
            </a:r>
            <a:r>
              <a:rPr sz="1600" spc="5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desa 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secara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masif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dan dalam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waktu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singkat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746250" y="3998721"/>
            <a:ext cx="8717915" cy="2216785"/>
            <a:chOff x="1746250" y="3998721"/>
            <a:chExt cx="8717915" cy="2216785"/>
          </a:xfrm>
        </p:grpSpPr>
        <p:sp>
          <p:nvSpPr>
            <p:cNvPr id="14" name="object 14"/>
            <p:cNvSpPr/>
            <p:nvPr/>
          </p:nvSpPr>
          <p:spPr>
            <a:xfrm>
              <a:off x="1752600" y="5376671"/>
              <a:ext cx="8705215" cy="832485"/>
            </a:xfrm>
            <a:custGeom>
              <a:avLst/>
              <a:gdLst/>
              <a:ahLst/>
              <a:cxnLst/>
              <a:rect l="l" t="t" r="r" b="b"/>
              <a:pathLst>
                <a:path w="8705215" h="832485">
                  <a:moveTo>
                    <a:pt x="8705088" y="0"/>
                  </a:moveTo>
                  <a:lnTo>
                    <a:pt x="0" y="0"/>
                  </a:lnTo>
                  <a:lnTo>
                    <a:pt x="0" y="832103"/>
                  </a:lnTo>
                  <a:lnTo>
                    <a:pt x="8705088" y="832103"/>
                  </a:lnTo>
                  <a:lnTo>
                    <a:pt x="870508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52600" y="5376671"/>
              <a:ext cx="8705215" cy="832485"/>
            </a:xfrm>
            <a:custGeom>
              <a:avLst/>
              <a:gdLst/>
              <a:ahLst/>
              <a:cxnLst/>
              <a:rect l="l" t="t" r="r" b="b"/>
              <a:pathLst>
                <a:path w="8705215" h="832485">
                  <a:moveTo>
                    <a:pt x="0" y="832103"/>
                  </a:moveTo>
                  <a:lnTo>
                    <a:pt x="8705088" y="832103"/>
                  </a:lnTo>
                  <a:lnTo>
                    <a:pt x="8705088" y="0"/>
                  </a:lnTo>
                  <a:lnTo>
                    <a:pt x="0" y="0"/>
                  </a:lnTo>
                  <a:lnTo>
                    <a:pt x="0" y="832103"/>
                  </a:lnTo>
                  <a:close/>
                </a:path>
              </a:pathLst>
            </a:custGeom>
            <a:ln w="12699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88463" y="4005071"/>
              <a:ext cx="7950834" cy="1859280"/>
            </a:xfrm>
            <a:custGeom>
              <a:avLst/>
              <a:gdLst/>
              <a:ahLst/>
              <a:cxnLst/>
              <a:rect l="l" t="t" r="r" b="b"/>
              <a:pathLst>
                <a:path w="7950834" h="1859279">
                  <a:moveTo>
                    <a:pt x="7640828" y="0"/>
                  </a:moveTo>
                  <a:lnTo>
                    <a:pt x="309880" y="0"/>
                  </a:lnTo>
                  <a:lnTo>
                    <a:pt x="264076" y="3358"/>
                  </a:lnTo>
                  <a:lnTo>
                    <a:pt x="220362" y="13115"/>
                  </a:lnTo>
                  <a:lnTo>
                    <a:pt x="179219" y="28792"/>
                  </a:lnTo>
                  <a:lnTo>
                    <a:pt x="141123" y="49909"/>
                  </a:lnTo>
                  <a:lnTo>
                    <a:pt x="106554" y="75990"/>
                  </a:lnTo>
                  <a:lnTo>
                    <a:pt x="75990" y="106554"/>
                  </a:lnTo>
                  <a:lnTo>
                    <a:pt x="49909" y="141123"/>
                  </a:lnTo>
                  <a:lnTo>
                    <a:pt x="28792" y="179219"/>
                  </a:lnTo>
                  <a:lnTo>
                    <a:pt x="13115" y="220362"/>
                  </a:lnTo>
                  <a:lnTo>
                    <a:pt x="3358" y="264076"/>
                  </a:lnTo>
                  <a:lnTo>
                    <a:pt x="0" y="309879"/>
                  </a:lnTo>
                  <a:lnTo>
                    <a:pt x="0" y="1549399"/>
                  </a:lnTo>
                  <a:lnTo>
                    <a:pt x="3358" y="1595189"/>
                  </a:lnTo>
                  <a:lnTo>
                    <a:pt x="13115" y="1638893"/>
                  </a:lnTo>
                  <a:lnTo>
                    <a:pt x="28792" y="1680033"/>
                  </a:lnTo>
                  <a:lnTo>
                    <a:pt x="49909" y="1718128"/>
                  </a:lnTo>
                  <a:lnTo>
                    <a:pt x="75990" y="1752700"/>
                  </a:lnTo>
                  <a:lnTo>
                    <a:pt x="106554" y="1783268"/>
                  </a:lnTo>
                  <a:lnTo>
                    <a:pt x="141123" y="1809354"/>
                  </a:lnTo>
                  <a:lnTo>
                    <a:pt x="179219" y="1830477"/>
                  </a:lnTo>
                  <a:lnTo>
                    <a:pt x="220362" y="1846159"/>
                  </a:lnTo>
                  <a:lnTo>
                    <a:pt x="264076" y="1855919"/>
                  </a:lnTo>
                  <a:lnTo>
                    <a:pt x="309880" y="1859279"/>
                  </a:lnTo>
                  <a:lnTo>
                    <a:pt x="7640828" y="1859279"/>
                  </a:lnTo>
                  <a:lnTo>
                    <a:pt x="7686631" y="1855919"/>
                  </a:lnTo>
                  <a:lnTo>
                    <a:pt x="7730345" y="1846159"/>
                  </a:lnTo>
                  <a:lnTo>
                    <a:pt x="7771488" y="1830477"/>
                  </a:lnTo>
                  <a:lnTo>
                    <a:pt x="7809584" y="1809354"/>
                  </a:lnTo>
                  <a:lnTo>
                    <a:pt x="7844153" y="1783268"/>
                  </a:lnTo>
                  <a:lnTo>
                    <a:pt x="7874717" y="1752700"/>
                  </a:lnTo>
                  <a:lnTo>
                    <a:pt x="7900798" y="1718128"/>
                  </a:lnTo>
                  <a:lnTo>
                    <a:pt x="7921915" y="1680033"/>
                  </a:lnTo>
                  <a:lnTo>
                    <a:pt x="7937592" y="1638893"/>
                  </a:lnTo>
                  <a:lnTo>
                    <a:pt x="7947349" y="1595189"/>
                  </a:lnTo>
                  <a:lnTo>
                    <a:pt x="7950708" y="1549399"/>
                  </a:lnTo>
                  <a:lnTo>
                    <a:pt x="7950708" y="309879"/>
                  </a:lnTo>
                  <a:lnTo>
                    <a:pt x="7947349" y="264076"/>
                  </a:lnTo>
                  <a:lnTo>
                    <a:pt x="7937592" y="220362"/>
                  </a:lnTo>
                  <a:lnTo>
                    <a:pt x="7921915" y="179219"/>
                  </a:lnTo>
                  <a:lnTo>
                    <a:pt x="7900798" y="141123"/>
                  </a:lnTo>
                  <a:lnTo>
                    <a:pt x="7874717" y="106554"/>
                  </a:lnTo>
                  <a:lnTo>
                    <a:pt x="7844153" y="75990"/>
                  </a:lnTo>
                  <a:lnTo>
                    <a:pt x="7809584" y="49909"/>
                  </a:lnTo>
                  <a:lnTo>
                    <a:pt x="7771488" y="28792"/>
                  </a:lnTo>
                  <a:lnTo>
                    <a:pt x="7730345" y="13115"/>
                  </a:lnTo>
                  <a:lnTo>
                    <a:pt x="7686631" y="3358"/>
                  </a:lnTo>
                  <a:lnTo>
                    <a:pt x="7640828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88463" y="4005071"/>
              <a:ext cx="7950834" cy="1859280"/>
            </a:xfrm>
            <a:custGeom>
              <a:avLst/>
              <a:gdLst/>
              <a:ahLst/>
              <a:cxnLst/>
              <a:rect l="l" t="t" r="r" b="b"/>
              <a:pathLst>
                <a:path w="7950834" h="1859279">
                  <a:moveTo>
                    <a:pt x="0" y="309879"/>
                  </a:moveTo>
                  <a:lnTo>
                    <a:pt x="3358" y="264076"/>
                  </a:lnTo>
                  <a:lnTo>
                    <a:pt x="13115" y="220362"/>
                  </a:lnTo>
                  <a:lnTo>
                    <a:pt x="28792" y="179219"/>
                  </a:lnTo>
                  <a:lnTo>
                    <a:pt x="49909" y="141123"/>
                  </a:lnTo>
                  <a:lnTo>
                    <a:pt x="75990" y="106554"/>
                  </a:lnTo>
                  <a:lnTo>
                    <a:pt x="106554" y="75990"/>
                  </a:lnTo>
                  <a:lnTo>
                    <a:pt x="141123" y="49909"/>
                  </a:lnTo>
                  <a:lnTo>
                    <a:pt x="179219" y="28792"/>
                  </a:lnTo>
                  <a:lnTo>
                    <a:pt x="220362" y="13115"/>
                  </a:lnTo>
                  <a:lnTo>
                    <a:pt x="264076" y="3358"/>
                  </a:lnTo>
                  <a:lnTo>
                    <a:pt x="309880" y="0"/>
                  </a:lnTo>
                  <a:lnTo>
                    <a:pt x="7640828" y="0"/>
                  </a:lnTo>
                  <a:lnTo>
                    <a:pt x="7686631" y="3358"/>
                  </a:lnTo>
                  <a:lnTo>
                    <a:pt x="7730345" y="13115"/>
                  </a:lnTo>
                  <a:lnTo>
                    <a:pt x="7771488" y="28792"/>
                  </a:lnTo>
                  <a:lnTo>
                    <a:pt x="7809584" y="49909"/>
                  </a:lnTo>
                  <a:lnTo>
                    <a:pt x="7844153" y="75990"/>
                  </a:lnTo>
                  <a:lnTo>
                    <a:pt x="7874717" y="106554"/>
                  </a:lnTo>
                  <a:lnTo>
                    <a:pt x="7900798" y="141123"/>
                  </a:lnTo>
                  <a:lnTo>
                    <a:pt x="7921915" y="179219"/>
                  </a:lnTo>
                  <a:lnTo>
                    <a:pt x="7937592" y="220362"/>
                  </a:lnTo>
                  <a:lnTo>
                    <a:pt x="7947349" y="264076"/>
                  </a:lnTo>
                  <a:lnTo>
                    <a:pt x="7950708" y="309879"/>
                  </a:lnTo>
                  <a:lnTo>
                    <a:pt x="7950708" y="1549399"/>
                  </a:lnTo>
                  <a:lnTo>
                    <a:pt x="7947349" y="1595189"/>
                  </a:lnTo>
                  <a:lnTo>
                    <a:pt x="7937592" y="1638893"/>
                  </a:lnTo>
                  <a:lnTo>
                    <a:pt x="7921915" y="1680033"/>
                  </a:lnTo>
                  <a:lnTo>
                    <a:pt x="7900798" y="1718128"/>
                  </a:lnTo>
                  <a:lnTo>
                    <a:pt x="7874717" y="1752700"/>
                  </a:lnTo>
                  <a:lnTo>
                    <a:pt x="7844153" y="1783268"/>
                  </a:lnTo>
                  <a:lnTo>
                    <a:pt x="7809584" y="1809354"/>
                  </a:lnTo>
                  <a:lnTo>
                    <a:pt x="7771488" y="1830477"/>
                  </a:lnTo>
                  <a:lnTo>
                    <a:pt x="7730345" y="1846159"/>
                  </a:lnTo>
                  <a:lnTo>
                    <a:pt x="7686631" y="1855919"/>
                  </a:lnTo>
                  <a:lnTo>
                    <a:pt x="7640828" y="1859279"/>
                  </a:lnTo>
                  <a:lnTo>
                    <a:pt x="309880" y="1859279"/>
                  </a:lnTo>
                  <a:lnTo>
                    <a:pt x="264076" y="1855919"/>
                  </a:lnTo>
                  <a:lnTo>
                    <a:pt x="220362" y="1846159"/>
                  </a:lnTo>
                  <a:lnTo>
                    <a:pt x="179219" y="1830477"/>
                  </a:lnTo>
                  <a:lnTo>
                    <a:pt x="141123" y="1809354"/>
                  </a:lnTo>
                  <a:lnTo>
                    <a:pt x="106554" y="1783268"/>
                  </a:lnTo>
                  <a:lnTo>
                    <a:pt x="75990" y="1752700"/>
                  </a:lnTo>
                  <a:lnTo>
                    <a:pt x="49909" y="1718128"/>
                  </a:lnTo>
                  <a:lnTo>
                    <a:pt x="28792" y="1680033"/>
                  </a:lnTo>
                  <a:lnTo>
                    <a:pt x="13115" y="1638893"/>
                  </a:lnTo>
                  <a:lnTo>
                    <a:pt x="3358" y="1595189"/>
                  </a:lnTo>
                  <a:lnTo>
                    <a:pt x="0" y="1549399"/>
                  </a:lnTo>
                  <a:lnTo>
                    <a:pt x="0" y="309879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496692" y="4346270"/>
            <a:ext cx="7171690" cy="115316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ct val="90700"/>
              </a:lnSpc>
              <a:spcBef>
                <a:spcPts val="275"/>
              </a:spcBef>
            </a:pPr>
            <a:r>
              <a:rPr sz="1600" spc="-30" dirty="0">
                <a:latin typeface="Tahoma"/>
                <a:cs typeface="Tahoma"/>
              </a:rPr>
              <a:t>Tujuan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PKAD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30" dirty="0">
                <a:latin typeface="Tahoma"/>
                <a:cs typeface="Tahoma"/>
              </a:rPr>
              <a:t>Terpadu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: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pelaksanaan</a:t>
            </a:r>
            <a:r>
              <a:rPr sz="1600" b="1" spc="2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dan penyelenggaraan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upaya</a:t>
            </a:r>
            <a:r>
              <a:rPr sz="1600" b="1" spc="-10" dirty="0">
                <a:latin typeface="Tahoma"/>
                <a:cs typeface="Tahoma"/>
              </a:rPr>
              <a:t> PKAD </a:t>
            </a:r>
            <a:r>
              <a:rPr sz="1600" b="1" spc="-5" dirty="0">
                <a:latin typeface="Tahoma"/>
                <a:cs typeface="Tahoma"/>
              </a:rPr>
              <a:t> yang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bersifat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menyeluruh,</a:t>
            </a:r>
            <a:r>
              <a:rPr sz="1600" b="1" spc="3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masif</a:t>
            </a:r>
            <a:r>
              <a:rPr sz="1600" b="1" spc="2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dan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sinergis</a:t>
            </a:r>
            <a:r>
              <a:rPr sz="1600" spc="-5" dirty="0">
                <a:latin typeface="Tahoma"/>
                <a:cs typeface="Tahoma"/>
              </a:rPr>
              <a:t>,</a:t>
            </a:r>
            <a:r>
              <a:rPr sz="1600" spc="3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dengan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berlandaskan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pada </a:t>
            </a:r>
            <a:r>
              <a:rPr sz="1600" spc="-484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pemahaman atas</a:t>
            </a:r>
            <a:r>
              <a:rPr sz="1600" b="1" spc="-5" dirty="0">
                <a:latin typeface="Tahoma"/>
                <a:cs typeface="Tahoma"/>
              </a:rPr>
              <a:t>: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kedudukan</a:t>
            </a:r>
            <a:r>
              <a:rPr sz="1600" b="1" spc="1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dan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dinamika</a:t>
            </a:r>
            <a:r>
              <a:rPr sz="1600" b="1" spc="1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interaksi</a:t>
            </a:r>
            <a:r>
              <a:rPr sz="1600" b="1" spc="2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antara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aparatur 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desa</a:t>
            </a:r>
            <a:r>
              <a:rPr sz="1600" b="1" spc="2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dan</a:t>
            </a:r>
            <a:r>
              <a:rPr sz="1600" b="1" spc="1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aparatur</a:t>
            </a:r>
            <a:r>
              <a:rPr sz="1600" b="1" spc="1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pemerintahan</a:t>
            </a:r>
            <a:r>
              <a:rPr sz="1600" b="1" spc="2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supra-desa,</a:t>
            </a:r>
            <a:r>
              <a:rPr sz="1600" b="1" spc="5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karakteristik</a:t>
            </a:r>
            <a:r>
              <a:rPr sz="1600" b="1" spc="3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kapasitas 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sistemik,</a:t>
            </a:r>
            <a:r>
              <a:rPr sz="1600" b="1" spc="4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serta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prinsip-prinsip</a:t>
            </a:r>
            <a:r>
              <a:rPr sz="1600" b="1" spc="3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pengembangan</a:t>
            </a:r>
            <a:r>
              <a:rPr sz="1600" b="1" spc="3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kapasitas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yang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efektif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5759" y="274320"/>
            <a:ext cx="928116" cy="113537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3" y="0"/>
            <a:ext cx="12192000" cy="2018664"/>
            <a:chOff x="1523" y="0"/>
            <a:chExt cx="12192000" cy="2018664"/>
          </a:xfrm>
        </p:grpSpPr>
        <p:sp>
          <p:nvSpPr>
            <p:cNvPr id="3" name="object 3"/>
            <p:cNvSpPr/>
            <p:nvPr/>
          </p:nvSpPr>
          <p:spPr>
            <a:xfrm>
              <a:off x="9570719" y="0"/>
              <a:ext cx="1478280" cy="1650364"/>
            </a:xfrm>
            <a:custGeom>
              <a:avLst/>
              <a:gdLst/>
              <a:ahLst/>
              <a:cxnLst/>
              <a:rect l="l" t="t" r="r" b="b"/>
              <a:pathLst>
                <a:path w="1478279" h="1650364">
                  <a:moveTo>
                    <a:pt x="0" y="1650111"/>
                  </a:moveTo>
                  <a:lnTo>
                    <a:pt x="1478279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958071" y="339852"/>
              <a:ext cx="1500505" cy="1666239"/>
            </a:xfrm>
            <a:custGeom>
              <a:avLst/>
              <a:gdLst/>
              <a:ahLst/>
              <a:cxnLst/>
              <a:rect l="l" t="t" r="r" b="b"/>
              <a:pathLst>
                <a:path w="1500504" h="1666239">
                  <a:moveTo>
                    <a:pt x="0" y="1665732"/>
                  </a:moveTo>
                  <a:lnTo>
                    <a:pt x="1500504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7900" y="2529839"/>
            <a:ext cx="7459980" cy="41468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85615" y="1504175"/>
            <a:ext cx="4543805" cy="72619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974719" y="1612518"/>
            <a:ext cx="41681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PKAD</a:t>
            </a:r>
            <a:r>
              <a:rPr sz="16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TERPADU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FFFF00"/>
                </a:solidFill>
                <a:latin typeface="Tahoma"/>
                <a:cs typeface="Tahoma"/>
              </a:rPr>
              <a:t>(PUPD,</a:t>
            </a:r>
            <a:r>
              <a:rPr sz="1600" b="1" spc="3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FFFF00"/>
                </a:solidFill>
                <a:latin typeface="Tahoma"/>
                <a:cs typeface="Tahoma"/>
              </a:rPr>
              <a:t>PbMAD,</a:t>
            </a:r>
            <a:r>
              <a:rPr sz="1600" b="1" spc="1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FFFF00"/>
                </a:solidFill>
                <a:latin typeface="Tahoma"/>
                <a:cs typeface="Tahoma"/>
              </a:rPr>
              <a:t>P-PTPD,</a:t>
            </a:r>
            <a:r>
              <a:rPr sz="1600" b="1" spc="3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FFFF00"/>
                </a:solidFill>
                <a:latin typeface="Tahoma"/>
                <a:cs typeface="Tahoma"/>
              </a:rPr>
              <a:t>PKAK</a:t>
            </a:r>
            <a:r>
              <a:rPr sz="1600" b="1" spc="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00"/>
                </a:solidFill>
                <a:latin typeface="Tahoma"/>
                <a:cs typeface="Tahoma"/>
              </a:rPr>
              <a:t>&amp;</a:t>
            </a:r>
            <a:r>
              <a:rPr sz="1600" b="1" spc="1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FFFF00"/>
                </a:solidFill>
                <a:latin typeface="Tahoma"/>
                <a:cs typeface="Tahoma"/>
              </a:rPr>
              <a:t>PKAPP)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859526" y="2217166"/>
            <a:ext cx="389255" cy="319405"/>
            <a:chOff x="5859526" y="2217166"/>
            <a:chExt cx="389255" cy="319405"/>
          </a:xfrm>
        </p:grpSpPr>
        <p:sp>
          <p:nvSpPr>
            <p:cNvPr id="10" name="object 10"/>
            <p:cNvSpPr/>
            <p:nvPr/>
          </p:nvSpPr>
          <p:spPr>
            <a:xfrm>
              <a:off x="5865876" y="2223516"/>
              <a:ext cx="376555" cy="306705"/>
            </a:xfrm>
            <a:custGeom>
              <a:avLst/>
              <a:gdLst/>
              <a:ahLst/>
              <a:cxnLst/>
              <a:rect l="l" t="t" r="r" b="b"/>
              <a:pathLst>
                <a:path w="376554" h="306705">
                  <a:moveTo>
                    <a:pt x="282321" y="0"/>
                  </a:moveTo>
                  <a:lnTo>
                    <a:pt x="94107" y="0"/>
                  </a:lnTo>
                  <a:lnTo>
                    <a:pt x="94107" y="153162"/>
                  </a:lnTo>
                  <a:lnTo>
                    <a:pt x="0" y="153162"/>
                  </a:lnTo>
                  <a:lnTo>
                    <a:pt x="188213" y="306324"/>
                  </a:lnTo>
                  <a:lnTo>
                    <a:pt x="376427" y="153162"/>
                  </a:lnTo>
                  <a:lnTo>
                    <a:pt x="282321" y="153162"/>
                  </a:lnTo>
                  <a:lnTo>
                    <a:pt x="28232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65876" y="2223516"/>
              <a:ext cx="376555" cy="306705"/>
            </a:xfrm>
            <a:custGeom>
              <a:avLst/>
              <a:gdLst/>
              <a:ahLst/>
              <a:cxnLst/>
              <a:rect l="l" t="t" r="r" b="b"/>
              <a:pathLst>
                <a:path w="376554" h="306705">
                  <a:moveTo>
                    <a:pt x="0" y="153162"/>
                  </a:moveTo>
                  <a:lnTo>
                    <a:pt x="94107" y="153162"/>
                  </a:lnTo>
                  <a:lnTo>
                    <a:pt x="94107" y="0"/>
                  </a:lnTo>
                  <a:lnTo>
                    <a:pt x="282321" y="0"/>
                  </a:lnTo>
                  <a:lnTo>
                    <a:pt x="282321" y="153162"/>
                  </a:lnTo>
                  <a:lnTo>
                    <a:pt x="376427" y="153162"/>
                  </a:lnTo>
                  <a:lnTo>
                    <a:pt x="188213" y="306324"/>
                  </a:lnTo>
                  <a:lnTo>
                    <a:pt x="0" y="1531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5759" y="274320"/>
            <a:ext cx="928116" cy="113537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25011" y="263652"/>
            <a:ext cx="5186934" cy="84353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Stakehol</a:t>
            </a:r>
            <a:r>
              <a:rPr spc="-145" dirty="0"/>
              <a:t>d</a:t>
            </a:r>
            <a:r>
              <a:rPr spc="-100" dirty="0"/>
              <a:t>er</a:t>
            </a:r>
            <a:r>
              <a:rPr spc="-85" dirty="0"/>
              <a:t> </a:t>
            </a:r>
            <a:r>
              <a:rPr spc="-110" dirty="0"/>
              <a:t>PK</a:t>
            </a:r>
            <a:r>
              <a:rPr spc="-125" dirty="0"/>
              <a:t>A</a:t>
            </a:r>
            <a:r>
              <a:rPr spc="-30" dirty="0"/>
              <a:t>D</a:t>
            </a:r>
            <a:r>
              <a:rPr spc="-85" dirty="0"/>
              <a:t> </a:t>
            </a:r>
            <a:r>
              <a:rPr spc="-75" dirty="0"/>
              <a:t>Terpadu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0" y="274320"/>
            <a:ext cx="928116" cy="11353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7344" y="485901"/>
            <a:ext cx="82816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Pembina</a:t>
            </a:r>
            <a:r>
              <a:rPr sz="3200" spc="-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spc="-5" dirty="0">
                <a:solidFill>
                  <a:srgbClr val="C00000"/>
                </a:solidFill>
                <a:latin typeface="Cambria"/>
                <a:cs typeface="Cambria"/>
              </a:rPr>
              <a:t>Teknis</a:t>
            </a:r>
            <a:r>
              <a:rPr sz="3200" spc="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spc="-5" dirty="0">
                <a:solidFill>
                  <a:srgbClr val="C00000"/>
                </a:solidFill>
                <a:latin typeface="Cambria"/>
                <a:cs typeface="Cambria"/>
              </a:rPr>
              <a:t>Pemerintahan</a:t>
            </a:r>
            <a:r>
              <a:rPr sz="3200" spc="-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Desa </a:t>
            </a:r>
            <a:r>
              <a:rPr sz="3200" spc="-5" dirty="0">
                <a:solidFill>
                  <a:srgbClr val="C00000"/>
                </a:solidFill>
                <a:latin typeface="Cambria"/>
                <a:cs typeface="Cambria"/>
              </a:rPr>
              <a:t>(PTPD)</a:t>
            </a:r>
            <a:endParaRPr sz="3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9503" y="1435734"/>
            <a:ext cx="908939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mbria"/>
                <a:cs typeface="Cambria"/>
              </a:rPr>
              <a:t>Aparatur</a:t>
            </a:r>
            <a:r>
              <a:rPr sz="2000" spc="-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Sipil</a:t>
            </a:r>
            <a:r>
              <a:rPr sz="2000" spc="-5" dirty="0">
                <a:latin typeface="Cambria"/>
                <a:cs typeface="Cambria"/>
              </a:rPr>
              <a:t> </a:t>
            </a:r>
            <a:r>
              <a:rPr sz="2000" spc="-15" dirty="0">
                <a:latin typeface="Cambria"/>
                <a:cs typeface="Cambria"/>
              </a:rPr>
              <a:t>Negara</a:t>
            </a:r>
            <a:r>
              <a:rPr sz="2000" spc="-10" dirty="0">
                <a:latin typeface="Cambria"/>
                <a:cs typeface="Cambria"/>
              </a:rPr>
              <a:t> (ASN)</a:t>
            </a:r>
            <a:r>
              <a:rPr sz="2000" spc="-5" dirty="0">
                <a:latin typeface="Cambria"/>
                <a:cs typeface="Cambria"/>
              </a:rPr>
              <a:t> </a:t>
            </a:r>
            <a:r>
              <a:rPr sz="2000" spc="-15" dirty="0">
                <a:latin typeface="Cambria"/>
                <a:cs typeface="Cambria"/>
              </a:rPr>
              <a:t>yang</a:t>
            </a:r>
            <a:r>
              <a:rPr sz="2000" spc="-10" dirty="0">
                <a:latin typeface="Cambria"/>
                <a:cs typeface="Cambria"/>
              </a:rPr>
              <a:t> bertugas</a:t>
            </a:r>
            <a:r>
              <a:rPr sz="2000" spc="-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di</a:t>
            </a:r>
            <a:r>
              <a:rPr sz="2000" spc="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kantor</a:t>
            </a:r>
            <a:r>
              <a:rPr sz="2000" spc="-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kecamatan</a:t>
            </a:r>
            <a:r>
              <a:rPr sz="2000" spc="-5" dirty="0">
                <a:latin typeface="Cambria"/>
                <a:cs typeface="Cambria"/>
              </a:rPr>
              <a:t> </a:t>
            </a:r>
            <a:r>
              <a:rPr sz="2000" spc="-15" dirty="0">
                <a:latin typeface="Cambria"/>
                <a:cs typeface="Cambria"/>
              </a:rPr>
              <a:t>yang</a:t>
            </a:r>
            <a:r>
              <a:rPr sz="2000" spc="-10" dirty="0">
                <a:latin typeface="Cambria"/>
                <a:cs typeface="Cambria"/>
              </a:rPr>
              <a:t> dibekali </a:t>
            </a:r>
            <a:r>
              <a:rPr sz="2000" spc="-5" dirty="0">
                <a:latin typeface="Cambria"/>
                <a:cs typeface="Cambria"/>
              </a:rPr>
              <a:t> dengan pengetahuan </a:t>
            </a:r>
            <a:r>
              <a:rPr sz="2000" dirty="0">
                <a:latin typeface="Cambria"/>
                <a:cs typeface="Cambria"/>
              </a:rPr>
              <a:t>, </a:t>
            </a:r>
            <a:r>
              <a:rPr sz="2000" spc="-10" dirty="0">
                <a:latin typeface="Cambria"/>
                <a:cs typeface="Cambria"/>
              </a:rPr>
              <a:t>keterampilan </a:t>
            </a:r>
            <a:r>
              <a:rPr sz="2000" spc="-5" dirty="0">
                <a:latin typeface="Cambria"/>
                <a:cs typeface="Cambria"/>
              </a:rPr>
              <a:t>dan </a:t>
            </a:r>
            <a:r>
              <a:rPr sz="2000" spc="-10" dirty="0">
                <a:latin typeface="Cambria"/>
                <a:cs typeface="Cambria"/>
              </a:rPr>
              <a:t>sikap kerja </a:t>
            </a:r>
            <a:r>
              <a:rPr sz="2000" spc="-5" dirty="0">
                <a:latin typeface="Cambria"/>
                <a:cs typeface="Cambria"/>
              </a:rPr>
              <a:t>melalui </a:t>
            </a:r>
            <a:r>
              <a:rPr sz="2000" spc="-10" dirty="0">
                <a:latin typeface="Cambria"/>
                <a:cs typeface="Cambria"/>
              </a:rPr>
              <a:t>pelatihan </a:t>
            </a:r>
            <a:r>
              <a:rPr sz="2000" dirty="0">
                <a:latin typeface="Cambria"/>
                <a:cs typeface="Cambria"/>
              </a:rPr>
              <a:t>khusus </a:t>
            </a:r>
            <a:r>
              <a:rPr sz="2000" spc="-10" dirty="0">
                <a:latin typeface="Cambria"/>
                <a:cs typeface="Cambria"/>
              </a:rPr>
              <a:t>untuk </a:t>
            </a:r>
            <a:r>
              <a:rPr sz="2000" spc="-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menggerakkan</a:t>
            </a:r>
            <a:r>
              <a:rPr sz="2000" spc="-5" dirty="0">
                <a:latin typeface="Cambria"/>
                <a:cs typeface="Cambria"/>
              </a:rPr>
              <a:t> perubahan</a:t>
            </a:r>
            <a:r>
              <a:rPr sz="200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dilingkungan</a:t>
            </a:r>
            <a:r>
              <a:rPr sz="2000" spc="-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pemerintahan</a:t>
            </a:r>
            <a:r>
              <a:rPr sz="2000" spc="-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desa</a:t>
            </a:r>
            <a:r>
              <a:rPr sz="2000" spc="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dan</a:t>
            </a:r>
            <a:r>
              <a:rPr sz="200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melaksanakan </a:t>
            </a:r>
            <a:r>
              <a:rPr sz="2000" spc="-5" dirty="0">
                <a:latin typeface="Cambria"/>
                <a:cs typeface="Cambria"/>
              </a:rPr>
              <a:t> pendampingan</a:t>
            </a:r>
            <a:r>
              <a:rPr sz="200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kepada</a:t>
            </a:r>
            <a:r>
              <a:rPr sz="2000" spc="-5" dirty="0">
                <a:latin typeface="Cambria"/>
                <a:cs typeface="Cambria"/>
              </a:rPr>
              <a:t> pemerintah</a:t>
            </a:r>
            <a:r>
              <a:rPr sz="200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desa</a:t>
            </a:r>
            <a:r>
              <a:rPr sz="200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dalam</a:t>
            </a:r>
            <a:r>
              <a:rPr sz="200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proses</a:t>
            </a:r>
            <a:r>
              <a:rPr sz="2000" spc="-5" dirty="0">
                <a:latin typeface="Cambria"/>
                <a:cs typeface="Cambria"/>
              </a:rPr>
              <a:t> pelaksanaan</a:t>
            </a:r>
            <a:r>
              <a:rPr sz="200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tata</a:t>
            </a:r>
            <a:r>
              <a:rPr sz="200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kelola </a:t>
            </a:r>
            <a:r>
              <a:rPr sz="2000" spc="-5" dirty="0">
                <a:latin typeface="Cambria"/>
                <a:cs typeface="Cambria"/>
              </a:rPr>
              <a:t> pemerintahan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desa</a:t>
            </a: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5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C00000"/>
                </a:solidFill>
                <a:latin typeface="Cambria"/>
                <a:cs typeface="Cambria"/>
              </a:rPr>
              <a:t>Maksud</a:t>
            </a:r>
            <a:r>
              <a:rPr sz="2000" b="1" spc="-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000" b="1" spc="-20" dirty="0">
                <a:solidFill>
                  <a:srgbClr val="C00000"/>
                </a:solidFill>
                <a:latin typeface="Cambria"/>
                <a:cs typeface="Cambria"/>
              </a:rPr>
              <a:t>adanya</a:t>
            </a:r>
            <a:r>
              <a:rPr sz="2000" b="1" spc="-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mbria"/>
                <a:cs typeface="Cambria"/>
              </a:rPr>
              <a:t>PTPD</a:t>
            </a:r>
            <a:endParaRPr sz="2000">
              <a:latin typeface="Cambria"/>
              <a:cs typeface="Cambria"/>
            </a:endParaRPr>
          </a:p>
          <a:p>
            <a:pPr marL="355600" marR="1257300" indent="-342900">
              <a:lnSpc>
                <a:spcPct val="100000"/>
              </a:lnSpc>
              <a:buFont typeface="Wingdings"/>
              <a:buChar char=""/>
              <a:tabLst>
                <a:tab pos="355600" algn="l"/>
              </a:tabLst>
            </a:pPr>
            <a:r>
              <a:rPr sz="2000" spc="-5" dirty="0">
                <a:latin typeface="Cambria"/>
                <a:cs typeface="Cambria"/>
              </a:rPr>
              <a:t>Membantu </a:t>
            </a:r>
            <a:r>
              <a:rPr sz="2000" dirty="0">
                <a:latin typeface="Cambria"/>
                <a:cs typeface="Cambria"/>
              </a:rPr>
              <a:t>camat dalam </a:t>
            </a:r>
            <a:r>
              <a:rPr sz="2000" spc="-5" dirty="0">
                <a:latin typeface="Cambria"/>
                <a:cs typeface="Cambria"/>
              </a:rPr>
              <a:t>pelaksanaan </a:t>
            </a:r>
            <a:r>
              <a:rPr sz="2000" dirty="0">
                <a:latin typeface="Cambria"/>
                <a:cs typeface="Cambria"/>
              </a:rPr>
              <a:t>fungsi </a:t>
            </a:r>
            <a:r>
              <a:rPr sz="2000" spc="-15" dirty="0">
                <a:latin typeface="Cambria"/>
                <a:cs typeface="Cambria"/>
              </a:rPr>
              <a:t>binwas </a:t>
            </a:r>
            <a:r>
              <a:rPr sz="2000" spc="-10" dirty="0">
                <a:latin typeface="Cambria"/>
                <a:cs typeface="Cambria"/>
              </a:rPr>
              <a:t>penyelenggaraan </a:t>
            </a:r>
            <a:r>
              <a:rPr sz="2000" spc="-43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pemerintahan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desa</a:t>
            </a:r>
            <a:endParaRPr sz="20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"/>
              <a:tabLst>
                <a:tab pos="355600" algn="l"/>
              </a:tabLst>
            </a:pPr>
            <a:r>
              <a:rPr sz="2000" spc="-5" dirty="0">
                <a:latin typeface="Cambria"/>
                <a:cs typeface="Cambria"/>
              </a:rPr>
              <a:t>Membantu</a:t>
            </a:r>
            <a:r>
              <a:rPr sz="2000" spc="-3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camat</a:t>
            </a:r>
            <a:r>
              <a:rPr sz="2000" spc="-2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menjadi</a:t>
            </a:r>
            <a:r>
              <a:rPr sz="2000" spc="-1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coordinator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pendamping</a:t>
            </a:r>
            <a:r>
              <a:rPr sz="2000" spc="-3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desa</a:t>
            </a:r>
            <a:endParaRPr sz="2000">
              <a:latin typeface="Cambria"/>
              <a:cs typeface="Cambria"/>
            </a:endParaRPr>
          </a:p>
          <a:p>
            <a:pPr marL="355600" marR="92075" indent="-342900">
              <a:lnSpc>
                <a:spcPct val="100000"/>
              </a:lnSpc>
              <a:buFont typeface="Wingdings"/>
              <a:buChar char=""/>
              <a:tabLst>
                <a:tab pos="355600" algn="l"/>
              </a:tabLst>
            </a:pPr>
            <a:r>
              <a:rPr sz="2000" spc="-5" dirty="0">
                <a:latin typeface="Cambria"/>
                <a:cs typeface="Cambria"/>
              </a:rPr>
              <a:t>Membantu mempertemukan kepentingan </a:t>
            </a:r>
            <a:r>
              <a:rPr sz="2000" spc="-10" dirty="0">
                <a:latin typeface="Cambria"/>
                <a:cs typeface="Cambria"/>
              </a:rPr>
              <a:t>antara </a:t>
            </a:r>
            <a:r>
              <a:rPr sz="2000" spc="-5" dirty="0">
                <a:latin typeface="Cambria"/>
                <a:cs typeface="Cambria"/>
              </a:rPr>
              <a:t>pemerintah kabupaten </a:t>
            </a:r>
            <a:r>
              <a:rPr sz="2000" dirty="0">
                <a:latin typeface="Cambria"/>
                <a:cs typeface="Cambria"/>
              </a:rPr>
              <a:t>dengan </a:t>
            </a:r>
            <a:r>
              <a:rPr sz="2000" spc="-43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pemerintah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desa</a:t>
            </a:r>
            <a:endParaRPr sz="20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"/>
              <a:tabLst>
                <a:tab pos="355600" algn="l"/>
              </a:tabLst>
            </a:pPr>
            <a:r>
              <a:rPr sz="2000" spc="-5" dirty="0">
                <a:latin typeface="Cambria"/>
                <a:cs typeface="Cambria"/>
              </a:rPr>
              <a:t>Menjadi</a:t>
            </a:r>
            <a:r>
              <a:rPr sz="2000" spc="-1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pendamping</a:t>
            </a:r>
            <a:r>
              <a:rPr sz="2000" spc="-2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bagi</a:t>
            </a:r>
            <a:r>
              <a:rPr sz="2000" spc="-2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pemerintah</a:t>
            </a:r>
            <a:r>
              <a:rPr sz="2000" spc="-3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desa</a:t>
            </a:r>
            <a:r>
              <a:rPr sz="2000" spc="-1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dalam</a:t>
            </a:r>
            <a:r>
              <a:rPr sz="2000" spc="-2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pelaksanaan</a:t>
            </a:r>
            <a:r>
              <a:rPr sz="2000" spc="-4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tata</a:t>
            </a:r>
            <a:r>
              <a:rPr sz="2000" spc="-2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Kelola</a:t>
            </a:r>
            <a:endParaRPr sz="2000">
              <a:latin typeface="Cambria"/>
              <a:cs typeface="Cambria"/>
            </a:endParaRPr>
          </a:p>
          <a:p>
            <a:pPr marL="355600">
              <a:lnSpc>
                <a:spcPct val="100000"/>
              </a:lnSpc>
            </a:pPr>
            <a:r>
              <a:rPr sz="2000" spc="-5" dirty="0">
                <a:latin typeface="Cambria"/>
                <a:cs typeface="Cambria"/>
              </a:rPr>
              <a:t>pemerintahan</a:t>
            </a:r>
            <a:r>
              <a:rPr sz="2000" spc="-3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desa</a:t>
            </a:r>
            <a:r>
              <a:rPr sz="2000" spc="-15" dirty="0">
                <a:latin typeface="Cambria"/>
                <a:cs typeface="Cambria"/>
              </a:rPr>
              <a:t> yang</a:t>
            </a:r>
            <a:r>
              <a:rPr sz="200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efektif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spc="5" dirty="0">
                <a:latin typeface="Cambria"/>
                <a:cs typeface="Cambria"/>
              </a:rPr>
              <a:t>dan</a:t>
            </a:r>
            <a:r>
              <a:rPr sz="2000" spc="-2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efisien berdasarkan</a:t>
            </a:r>
            <a:r>
              <a:rPr sz="2000" spc="-6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kewenangan</a:t>
            </a:r>
            <a:r>
              <a:rPr sz="2000" spc="-2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desa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3" y="0"/>
            <a:ext cx="12192000" cy="2018664"/>
            <a:chOff x="1523" y="0"/>
            <a:chExt cx="12192000" cy="2018664"/>
          </a:xfrm>
        </p:grpSpPr>
        <p:sp>
          <p:nvSpPr>
            <p:cNvPr id="3" name="object 3"/>
            <p:cNvSpPr/>
            <p:nvPr/>
          </p:nvSpPr>
          <p:spPr>
            <a:xfrm>
              <a:off x="9570719" y="0"/>
              <a:ext cx="1478280" cy="1650364"/>
            </a:xfrm>
            <a:custGeom>
              <a:avLst/>
              <a:gdLst/>
              <a:ahLst/>
              <a:cxnLst/>
              <a:rect l="l" t="t" r="r" b="b"/>
              <a:pathLst>
                <a:path w="1478279" h="1650364">
                  <a:moveTo>
                    <a:pt x="0" y="1650111"/>
                  </a:moveTo>
                  <a:lnTo>
                    <a:pt x="1478279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958071" y="339852"/>
              <a:ext cx="1500505" cy="1666239"/>
            </a:xfrm>
            <a:custGeom>
              <a:avLst/>
              <a:gdLst/>
              <a:ahLst/>
              <a:cxnLst/>
              <a:rect l="l" t="t" r="r" b="b"/>
              <a:pathLst>
                <a:path w="1500504" h="1666239">
                  <a:moveTo>
                    <a:pt x="0" y="1665732"/>
                  </a:moveTo>
                  <a:lnTo>
                    <a:pt x="1500504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850891" y="1153667"/>
            <a:ext cx="6349365" cy="5074285"/>
            <a:chOff x="4850891" y="1153667"/>
            <a:chExt cx="6349365" cy="50742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34044" y="3364991"/>
              <a:ext cx="2465831" cy="5974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72071" y="1153667"/>
              <a:ext cx="2711957" cy="235076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35011" y="4012691"/>
              <a:ext cx="2867405" cy="22151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50891" y="2910839"/>
              <a:ext cx="2743962" cy="23202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21751" y="5600700"/>
              <a:ext cx="2445893" cy="49682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529333" y="466725"/>
            <a:ext cx="65405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C00000"/>
                </a:solidFill>
                <a:latin typeface="Cambria"/>
                <a:cs typeface="Cambria"/>
              </a:rPr>
              <a:t>Aparatur</a:t>
            </a:r>
            <a:r>
              <a:rPr sz="3200" spc="-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spc="-5" dirty="0">
                <a:solidFill>
                  <a:srgbClr val="C00000"/>
                </a:solidFill>
                <a:latin typeface="Cambria"/>
                <a:cs typeface="Cambria"/>
              </a:rPr>
              <a:t>Kecamatan</a:t>
            </a:r>
            <a:r>
              <a:rPr sz="3200" spc="-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spc="-5" dirty="0">
                <a:solidFill>
                  <a:srgbClr val="C00000"/>
                </a:solidFill>
                <a:latin typeface="Cambria"/>
                <a:cs typeface="Cambria"/>
              </a:rPr>
              <a:t>sebagai</a:t>
            </a:r>
            <a:r>
              <a:rPr sz="3200" spc="-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PTPD</a:t>
            </a:r>
            <a:endParaRPr sz="3200">
              <a:latin typeface="Cambria"/>
              <a:cs typeface="Cambr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515153" y="1335024"/>
            <a:ext cx="3273425" cy="4733290"/>
            <a:chOff x="1515153" y="1335024"/>
            <a:chExt cx="3273425" cy="473329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15153" y="4533344"/>
              <a:ext cx="3144155" cy="15348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74164" y="1335024"/>
              <a:ext cx="2714243" cy="3288792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7472" y="339852"/>
            <a:ext cx="928116" cy="113690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7344" y="485901"/>
            <a:ext cx="52603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C00000"/>
                </a:solidFill>
                <a:latin typeface="Cambria"/>
                <a:cs typeface="Cambria"/>
              </a:rPr>
              <a:t>Tugas</a:t>
            </a:r>
            <a:r>
              <a:rPr sz="3200" spc="-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PTPD</a:t>
            </a:r>
            <a:r>
              <a:rPr sz="3200" spc="-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Cambria"/>
                <a:cs typeface="Cambria"/>
              </a:rPr>
              <a:t>(Sesuai</a:t>
            </a:r>
            <a:r>
              <a:rPr sz="2400" spc="-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C00000"/>
                </a:solidFill>
                <a:latin typeface="Cambria"/>
                <a:cs typeface="Cambria"/>
              </a:rPr>
              <a:t>PP </a:t>
            </a:r>
            <a:r>
              <a:rPr sz="2400" spc="-10" dirty="0">
                <a:solidFill>
                  <a:srgbClr val="C00000"/>
                </a:solidFill>
                <a:latin typeface="Cambria"/>
                <a:cs typeface="Cambria"/>
              </a:rPr>
              <a:t>43/2014)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pc="-5" dirty="0"/>
              <a:t>M</a:t>
            </a:r>
            <a:r>
              <a:rPr dirty="0"/>
              <a:t>em</a:t>
            </a:r>
            <a:r>
              <a:rPr spc="-5" dirty="0"/>
              <a:t>fasilitas</a:t>
            </a:r>
            <a:r>
              <a:rPr dirty="0"/>
              <a:t>i</a:t>
            </a:r>
            <a:r>
              <a:rPr spc="-25" dirty="0"/>
              <a:t> </a:t>
            </a:r>
            <a:r>
              <a:rPr dirty="0"/>
              <a:t>:</a:t>
            </a:r>
          </a:p>
          <a:p>
            <a:pPr marL="355600" marR="172085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b="0" spc="-10" dirty="0">
                <a:latin typeface="Cambria"/>
                <a:cs typeface="Cambria"/>
              </a:rPr>
              <a:t>Penyusunan </a:t>
            </a:r>
            <a:r>
              <a:rPr b="0" spc="-15" dirty="0">
                <a:latin typeface="Cambria"/>
                <a:cs typeface="Cambria"/>
              </a:rPr>
              <a:t>Peraturan</a:t>
            </a:r>
            <a:r>
              <a:rPr b="0" spc="15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Desa dan </a:t>
            </a:r>
            <a:r>
              <a:rPr b="0" spc="-15" dirty="0">
                <a:latin typeface="Cambria"/>
                <a:cs typeface="Cambria"/>
              </a:rPr>
              <a:t>Peraturan</a:t>
            </a:r>
            <a:r>
              <a:rPr b="0" spc="15" dirty="0">
                <a:latin typeface="Cambria"/>
                <a:cs typeface="Cambria"/>
              </a:rPr>
              <a:t> </a:t>
            </a:r>
            <a:r>
              <a:rPr b="0" spc="-15" dirty="0">
                <a:latin typeface="Cambria"/>
                <a:cs typeface="Cambria"/>
              </a:rPr>
              <a:t>Kepala </a:t>
            </a:r>
            <a:r>
              <a:rPr b="0" spc="-380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Desa</a:t>
            </a: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b="0" spc="-10" dirty="0">
                <a:latin typeface="Cambria"/>
                <a:cs typeface="Cambria"/>
              </a:rPr>
              <a:t>Administrasi</a:t>
            </a:r>
            <a:r>
              <a:rPr b="0" spc="20" dirty="0">
                <a:latin typeface="Cambria"/>
                <a:cs typeface="Cambria"/>
              </a:rPr>
              <a:t> </a:t>
            </a:r>
            <a:r>
              <a:rPr b="0" spc="-40" dirty="0">
                <a:latin typeface="Cambria"/>
                <a:cs typeface="Cambria"/>
              </a:rPr>
              <a:t>Tata</a:t>
            </a:r>
            <a:r>
              <a:rPr b="0" spc="-10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Pemerintahan</a:t>
            </a:r>
            <a:r>
              <a:rPr b="0" spc="-40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Desa</a:t>
            </a: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b="0" spc="-5" dirty="0">
                <a:latin typeface="Cambria"/>
                <a:cs typeface="Cambria"/>
              </a:rPr>
              <a:t>Pengelolaan</a:t>
            </a:r>
            <a:r>
              <a:rPr b="0" spc="-30" dirty="0">
                <a:latin typeface="Cambria"/>
                <a:cs typeface="Cambria"/>
              </a:rPr>
              <a:t> </a:t>
            </a:r>
            <a:r>
              <a:rPr b="0" spc="-10" dirty="0">
                <a:latin typeface="Cambria"/>
                <a:cs typeface="Cambria"/>
              </a:rPr>
              <a:t>Keuangan</a:t>
            </a:r>
            <a:r>
              <a:rPr b="0" spc="-20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Desa</a:t>
            </a:r>
            <a:r>
              <a:rPr b="0" spc="5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dan</a:t>
            </a:r>
            <a:r>
              <a:rPr b="0" dirty="0">
                <a:latin typeface="Cambria"/>
                <a:cs typeface="Cambria"/>
              </a:rPr>
              <a:t> </a:t>
            </a:r>
            <a:r>
              <a:rPr b="0" spc="-15" dirty="0">
                <a:latin typeface="Cambria"/>
                <a:cs typeface="Cambria"/>
              </a:rPr>
              <a:t>Pendayagunaan</a:t>
            </a:r>
          </a:p>
          <a:p>
            <a:pPr marL="355600">
              <a:lnSpc>
                <a:spcPct val="100000"/>
              </a:lnSpc>
            </a:pPr>
            <a:r>
              <a:rPr b="0" spc="-5" dirty="0">
                <a:latin typeface="Cambria"/>
                <a:cs typeface="Cambria"/>
              </a:rPr>
              <a:t>Aset</a:t>
            </a:r>
            <a:r>
              <a:rPr b="0" spc="-20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Desa</a:t>
            </a:r>
          </a:p>
          <a:p>
            <a:pPr marL="355600" marR="285115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b="0" spc="-15" dirty="0">
                <a:latin typeface="Cambria"/>
                <a:cs typeface="Cambria"/>
              </a:rPr>
              <a:t>Penerapan</a:t>
            </a:r>
            <a:r>
              <a:rPr b="0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dan</a:t>
            </a:r>
            <a:r>
              <a:rPr b="0" spc="-20" dirty="0">
                <a:latin typeface="Cambria"/>
                <a:cs typeface="Cambria"/>
              </a:rPr>
              <a:t> </a:t>
            </a:r>
            <a:r>
              <a:rPr b="0" spc="-10" dirty="0">
                <a:latin typeface="Cambria"/>
                <a:cs typeface="Cambria"/>
              </a:rPr>
              <a:t>Penegakan</a:t>
            </a:r>
            <a:r>
              <a:rPr b="0" spc="-5" dirty="0">
                <a:latin typeface="Cambria"/>
                <a:cs typeface="Cambria"/>
              </a:rPr>
              <a:t> </a:t>
            </a:r>
            <a:r>
              <a:rPr b="0" spc="-15" dirty="0">
                <a:latin typeface="Cambria"/>
                <a:cs typeface="Cambria"/>
              </a:rPr>
              <a:t>Peraturan</a:t>
            </a:r>
            <a:r>
              <a:rPr b="0" spc="15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Perundang- </a:t>
            </a:r>
            <a:r>
              <a:rPr b="0" spc="-380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undangan</a:t>
            </a: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b="0" spc="-10" dirty="0">
                <a:latin typeface="Cambria"/>
                <a:cs typeface="Cambria"/>
              </a:rPr>
              <a:t>Pelaksanaan</a:t>
            </a:r>
            <a:r>
              <a:rPr b="0" spc="-25" dirty="0">
                <a:latin typeface="Cambria"/>
                <a:cs typeface="Cambria"/>
              </a:rPr>
              <a:t> </a:t>
            </a:r>
            <a:r>
              <a:rPr b="0" spc="-15" dirty="0">
                <a:latin typeface="Cambria"/>
                <a:cs typeface="Cambria"/>
              </a:rPr>
              <a:t>Tugas</a:t>
            </a:r>
            <a:r>
              <a:rPr b="0" spc="-5" dirty="0">
                <a:latin typeface="Cambria"/>
                <a:cs typeface="Cambria"/>
              </a:rPr>
              <a:t> Kades</a:t>
            </a:r>
            <a:r>
              <a:rPr b="0" spc="5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dan </a:t>
            </a:r>
            <a:r>
              <a:rPr b="0" spc="-10" dirty="0">
                <a:latin typeface="Cambria"/>
                <a:cs typeface="Cambria"/>
              </a:rPr>
              <a:t>Penagkat </a:t>
            </a:r>
            <a:r>
              <a:rPr b="0" spc="-5" dirty="0">
                <a:latin typeface="Cambria"/>
                <a:cs typeface="Cambria"/>
              </a:rPr>
              <a:t>Desa</a:t>
            </a: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b="0" spc="-10" dirty="0">
                <a:latin typeface="Cambria"/>
                <a:cs typeface="Cambria"/>
              </a:rPr>
              <a:t>Pelaksanaan</a:t>
            </a:r>
            <a:r>
              <a:rPr b="0" spc="-35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Pilkades</a:t>
            </a: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b="0" spc="-10" dirty="0">
                <a:latin typeface="Cambria"/>
                <a:cs typeface="Cambria"/>
              </a:rPr>
              <a:t>Pelaksanaan</a:t>
            </a:r>
            <a:r>
              <a:rPr b="0" spc="-30" dirty="0">
                <a:latin typeface="Cambria"/>
                <a:cs typeface="Cambria"/>
              </a:rPr>
              <a:t> </a:t>
            </a:r>
            <a:r>
              <a:rPr b="0" spc="-15" dirty="0">
                <a:latin typeface="Cambria"/>
                <a:cs typeface="Cambria"/>
              </a:rPr>
              <a:t>Tugas</a:t>
            </a:r>
            <a:r>
              <a:rPr b="0" spc="-10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dan</a:t>
            </a:r>
            <a:r>
              <a:rPr b="0" spc="-10" dirty="0">
                <a:latin typeface="Cambria"/>
                <a:cs typeface="Cambria"/>
              </a:rPr>
              <a:t> Fungsi</a:t>
            </a:r>
            <a:r>
              <a:rPr b="0" spc="-20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BPD</a:t>
            </a:r>
          </a:p>
          <a:p>
            <a:pPr marL="355600" marR="362585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b="0" spc="-5" dirty="0">
                <a:latin typeface="Cambria"/>
                <a:cs typeface="Cambria"/>
              </a:rPr>
              <a:t>Sinkronisasi </a:t>
            </a:r>
            <a:r>
              <a:rPr b="0" spc="-10" dirty="0">
                <a:latin typeface="Cambria"/>
                <a:cs typeface="Cambria"/>
              </a:rPr>
              <a:t>Perencanaan </a:t>
            </a:r>
            <a:r>
              <a:rPr b="0" spc="-5" dirty="0">
                <a:latin typeface="Cambria"/>
                <a:cs typeface="Cambria"/>
              </a:rPr>
              <a:t>Pembangunan </a:t>
            </a:r>
            <a:r>
              <a:rPr b="0" spc="-10" dirty="0">
                <a:latin typeface="Cambria"/>
                <a:cs typeface="Cambria"/>
              </a:rPr>
              <a:t>Daerah </a:t>
            </a:r>
            <a:r>
              <a:rPr b="0" spc="-390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dan</a:t>
            </a:r>
            <a:r>
              <a:rPr b="0" spc="-10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Pembangunan</a:t>
            </a:r>
            <a:r>
              <a:rPr b="0" spc="-15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Desa</a:t>
            </a: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b="0" spc="-10" dirty="0">
                <a:latin typeface="Cambria"/>
                <a:cs typeface="Cambria"/>
              </a:rPr>
              <a:t>Penetapan </a:t>
            </a:r>
            <a:r>
              <a:rPr b="0" spc="-5" dirty="0">
                <a:latin typeface="Cambria"/>
                <a:cs typeface="Cambria"/>
              </a:rPr>
              <a:t>Lokasi</a:t>
            </a:r>
            <a:r>
              <a:rPr b="0" spc="-10" dirty="0">
                <a:latin typeface="Cambria"/>
                <a:cs typeface="Cambria"/>
              </a:rPr>
              <a:t> </a:t>
            </a:r>
            <a:r>
              <a:rPr b="0" spc="-5" dirty="0">
                <a:latin typeface="Cambria"/>
                <a:cs typeface="Cambria"/>
              </a:rPr>
              <a:t>Pembangunan</a:t>
            </a:r>
            <a:r>
              <a:rPr b="0" spc="-15" dirty="0">
                <a:latin typeface="Cambria"/>
                <a:cs typeface="Cambria"/>
              </a:rPr>
              <a:t> Kawasan</a:t>
            </a:r>
            <a:r>
              <a:rPr b="0" spc="20" dirty="0">
                <a:latin typeface="Cambria"/>
                <a:cs typeface="Cambria"/>
              </a:rPr>
              <a:t> </a:t>
            </a:r>
            <a:r>
              <a:rPr b="0" spc="-10" dirty="0">
                <a:latin typeface="Cambria"/>
                <a:cs typeface="Cambria"/>
              </a:rPr>
              <a:t>Pedesaan</a:t>
            </a: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b="0" spc="-15" dirty="0">
                <a:latin typeface="Cambria"/>
                <a:cs typeface="Cambria"/>
              </a:rPr>
              <a:t>Penyelenggaraan</a:t>
            </a:r>
            <a:r>
              <a:rPr b="0" spc="-40" dirty="0">
                <a:latin typeface="Cambria"/>
                <a:cs typeface="Cambria"/>
              </a:rPr>
              <a:t> </a:t>
            </a:r>
            <a:r>
              <a:rPr b="0" spc="-15" dirty="0">
                <a:latin typeface="Cambria"/>
                <a:cs typeface="Cambria"/>
              </a:rPr>
              <a:t>Trantibum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8285" y="1342390"/>
            <a:ext cx="1554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mbria"/>
                <a:cs typeface="Cambria"/>
              </a:rPr>
              <a:t>Memfasilitasi</a:t>
            </a:r>
            <a:r>
              <a:rPr sz="1800" b="1" spc="-85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: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8285" y="4561713"/>
            <a:ext cx="1183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Cambria"/>
                <a:cs typeface="Cambria"/>
              </a:rPr>
              <a:t>Koordinasi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8285" y="1671573"/>
            <a:ext cx="5643880" cy="4928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667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0" dirty="0">
                <a:latin typeface="Cambria"/>
                <a:cs typeface="Cambria"/>
              </a:rPr>
              <a:t>Pelaksanaan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Tugas,</a:t>
            </a:r>
            <a:r>
              <a:rPr sz="1800" spc="2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Fungsi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dan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Kewajiban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Lembaga </a:t>
            </a:r>
            <a:r>
              <a:rPr sz="1800" spc="-38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Kemasyarakatan</a:t>
            </a:r>
            <a:endParaRPr sz="18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0" dirty="0">
                <a:latin typeface="Cambria"/>
                <a:cs typeface="Cambria"/>
              </a:rPr>
              <a:t>Penyusunan.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Perencanaan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Pembangunan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Partisipatif</a:t>
            </a:r>
            <a:endParaRPr sz="1800">
              <a:latin typeface="Cambria"/>
              <a:cs typeface="Cambria"/>
            </a:endParaRPr>
          </a:p>
          <a:p>
            <a:pPr marL="355600" marR="36322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0" dirty="0">
                <a:latin typeface="Cambria"/>
                <a:cs typeface="Cambria"/>
              </a:rPr>
              <a:t>Kerjasama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Antar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Desa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dan </a:t>
            </a:r>
            <a:r>
              <a:rPr sz="1800" spc="-10" dirty="0">
                <a:latin typeface="Cambria"/>
                <a:cs typeface="Cambria"/>
              </a:rPr>
              <a:t>Kerjasama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desa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dengan </a:t>
            </a:r>
            <a:r>
              <a:rPr sz="1800" spc="-3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Pihak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Ketiga</a:t>
            </a:r>
            <a:endParaRPr sz="18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mbria"/>
                <a:cs typeface="Cambria"/>
              </a:rPr>
              <a:t>Penataan,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Pemanfaatan</a:t>
            </a:r>
            <a:r>
              <a:rPr sz="1800" spc="-5" dirty="0">
                <a:latin typeface="Cambria"/>
                <a:cs typeface="Cambria"/>
              </a:rPr>
              <a:t> dan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Pendayagunaan Ruang,</a:t>
            </a:r>
            <a:endParaRPr sz="1800">
              <a:latin typeface="Cambria"/>
              <a:cs typeface="Cambria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mbria"/>
                <a:cs typeface="Cambria"/>
              </a:rPr>
              <a:t>serta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Penetapan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dan </a:t>
            </a:r>
            <a:r>
              <a:rPr sz="1800" spc="-10" dirty="0">
                <a:latin typeface="Cambria"/>
                <a:cs typeface="Cambria"/>
              </a:rPr>
              <a:t>Penegasan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Batas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Desa</a:t>
            </a:r>
            <a:endParaRPr sz="1800">
              <a:latin typeface="Cambria"/>
              <a:cs typeface="Cambria"/>
            </a:endParaRPr>
          </a:p>
          <a:p>
            <a:pPr marL="355600" marR="508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0" dirty="0">
                <a:latin typeface="Cambria"/>
                <a:cs typeface="Cambria"/>
              </a:rPr>
              <a:t>Penyusunan Program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dan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Pelaksanaan</a:t>
            </a:r>
            <a:r>
              <a:rPr sz="1800" spc="-15" dirty="0">
                <a:latin typeface="Cambria"/>
                <a:cs typeface="Cambria"/>
              </a:rPr>
              <a:t> Pemberdayaan </a:t>
            </a:r>
            <a:r>
              <a:rPr sz="1800" spc="-38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Masyarakat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Desa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1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71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spc="-10" dirty="0">
                <a:latin typeface="Cambria"/>
                <a:cs typeface="Cambria"/>
              </a:rPr>
              <a:t>Pendampingan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Desa </a:t>
            </a:r>
            <a:r>
              <a:rPr sz="1800" dirty="0">
                <a:latin typeface="Cambria"/>
                <a:cs typeface="Cambria"/>
              </a:rPr>
              <a:t>di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wilayahnya</a:t>
            </a:r>
            <a:endParaRPr sz="1800">
              <a:latin typeface="Cambria"/>
              <a:cs typeface="Cambria"/>
            </a:endParaRPr>
          </a:p>
          <a:p>
            <a:pPr marL="355600" marR="410209" indent="-342900">
              <a:lnSpc>
                <a:spcPct val="100000"/>
              </a:lnSpc>
              <a:spcBef>
                <a:spcPts val="43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spc="-10" dirty="0">
                <a:latin typeface="Cambria"/>
                <a:cs typeface="Cambria"/>
              </a:rPr>
              <a:t>Pelaksanaan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pembangunan </a:t>
            </a:r>
            <a:r>
              <a:rPr sz="1800" spc="-15" dirty="0">
                <a:latin typeface="Cambria"/>
                <a:cs typeface="Cambria"/>
              </a:rPr>
              <a:t>kawasan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perdesaan </a:t>
            </a:r>
            <a:r>
              <a:rPr sz="1800" dirty="0">
                <a:latin typeface="Cambria"/>
                <a:cs typeface="Cambria"/>
              </a:rPr>
              <a:t>di </a:t>
            </a:r>
            <a:r>
              <a:rPr sz="1800" spc="-380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wilayahnya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sz="1800" b="1" spc="-10" dirty="0">
                <a:latin typeface="Cambria"/>
                <a:cs typeface="Cambria"/>
              </a:rPr>
              <a:t>Rekomendasi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800" spc="-10" dirty="0">
                <a:latin typeface="Cambria"/>
                <a:cs typeface="Cambria"/>
              </a:rPr>
              <a:t>Pengangkatan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dan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pemberhentian </a:t>
            </a:r>
            <a:r>
              <a:rPr sz="1800" spc="-15" dirty="0">
                <a:latin typeface="Cambria"/>
                <a:cs typeface="Cambria"/>
              </a:rPr>
              <a:t>perangkat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Desa;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0" y="274320"/>
            <a:ext cx="928116" cy="11353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7344" y="241503"/>
            <a:ext cx="7900034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Pola</a:t>
            </a:r>
            <a:r>
              <a:rPr sz="3200" spc="-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Perubahan</a:t>
            </a:r>
            <a:r>
              <a:rPr sz="3200" spc="-3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Peran</a:t>
            </a:r>
            <a:r>
              <a:rPr sz="3200" spc="-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Kecamatan</a:t>
            </a:r>
            <a:r>
              <a:rPr sz="3200" spc="-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Dengan </a:t>
            </a:r>
            <a:r>
              <a:rPr sz="3200" spc="-6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Adanya</a:t>
            </a:r>
            <a:r>
              <a:rPr sz="3200" spc="-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3200" dirty="0">
                <a:solidFill>
                  <a:srgbClr val="C00000"/>
                </a:solidFill>
                <a:latin typeface="Cambria"/>
                <a:cs typeface="Cambria"/>
              </a:rPr>
              <a:t>PTPD</a:t>
            </a:r>
            <a:endParaRPr sz="3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2640" y="1850212"/>
            <a:ext cx="10132695" cy="303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mbria"/>
                <a:cs typeface="Cambria"/>
              </a:rPr>
              <a:t>Pertama, </a:t>
            </a:r>
            <a:r>
              <a:rPr sz="2400" spc="-5" dirty="0">
                <a:latin typeface="Cambria"/>
                <a:cs typeface="Cambria"/>
              </a:rPr>
              <a:t>kecamatan </a:t>
            </a:r>
            <a:r>
              <a:rPr sz="2400" spc="-10" dirty="0">
                <a:latin typeface="Cambria"/>
                <a:cs typeface="Cambria"/>
              </a:rPr>
              <a:t>melakukan </a:t>
            </a:r>
            <a:r>
              <a:rPr sz="2400" spc="-5" dirty="0">
                <a:latin typeface="Cambria"/>
                <a:cs typeface="Cambria"/>
              </a:rPr>
              <a:t>lebih </a:t>
            </a:r>
            <a:r>
              <a:rPr sz="2400" spc="-20" dirty="0">
                <a:latin typeface="Cambria"/>
                <a:cs typeface="Cambria"/>
              </a:rPr>
              <a:t>banyak </a:t>
            </a:r>
            <a:r>
              <a:rPr sz="2400" spc="-10" dirty="0">
                <a:latin typeface="Cambria"/>
                <a:cs typeface="Cambria"/>
              </a:rPr>
              <a:t>peran </a:t>
            </a:r>
            <a:r>
              <a:rPr sz="2400" spc="-20" dirty="0">
                <a:latin typeface="Cambria"/>
                <a:cs typeface="Cambria"/>
              </a:rPr>
              <a:t>binwas </a:t>
            </a:r>
            <a:r>
              <a:rPr sz="2400" dirty="0">
                <a:latin typeface="Cambria"/>
                <a:cs typeface="Cambria"/>
              </a:rPr>
              <a:t>dalam tata </a:t>
            </a:r>
            <a:r>
              <a:rPr sz="2400" spc="-10" dirty="0">
                <a:latin typeface="Cambria"/>
                <a:cs typeface="Cambria"/>
              </a:rPr>
              <a:t>kelola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pemerintahan</a:t>
            </a:r>
            <a:r>
              <a:rPr sz="2400" dirty="0">
                <a:latin typeface="Cambria"/>
                <a:cs typeface="Cambria"/>
              </a:rPr>
              <a:t> desa</a:t>
            </a:r>
            <a:r>
              <a:rPr sz="2400" b="1" dirty="0">
                <a:latin typeface="Cambria"/>
                <a:cs typeface="Cambria"/>
              </a:rPr>
              <a:t>,</a:t>
            </a:r>
            <a:r>
              <a:rPr sz="2400" b="1" spc="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jika</a:t>
            </a:r>
            <a:r>
              <a:rPr sz="2400" dirty="0">
                <a:latin typeface="Cambria"/>
                <a:cs typeface="Cambria"/>
              </a:rPr>
              <a:t> dibanding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dengan</a:t>
            </a:r>
            <a:r>
              <a:rPr sz="2400" dirty="0">
                <a:latin typeface="Cambria"/>
                <a:cs typeface="Cambria"/>
              </a:rPr>
              <a:t> sebelum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adanya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PTPD,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i="1" spc="-10" dirty="0">
                <a:latin typeface="Cambria"/>
                <a:cs typeface="Cambria"/>
              </a:rPr>
              <a:t>(terjadi </a:t>
            </a:r>
            <a:r>
              <a:rPr sz="2400" i="1" spc="-515" dirty="0">
                <a:latin typeface="Cambria"/>
                <a:cs typeface="Cambria"/>
              </a:rPr>
              <a:t> </a:t>
            </a:r>
            <a:r>
              <a:rPr sz="2400" i="1" spc="-10" dirty="0">
                <a:latin typeface="Cambria"/>
                <a:cs typeface="Cambria"/>
              </a:rPr>
              <a:t>peningkatan</a:t>
            </a:r>
            <a:r>
              <a:rPr sz="2400" i="1" spc="15" dirty="0">
                <a:latin typeface="Cambria"/>
                <a:cs typeface="Cambria"/>
              </a:rPr>
              <a:t> </a:t>
            </a:r>
            <a:r>
              <a:rPr sz="2400" i="1" spc="-10" dirty="0">
                <a:latin typeface="Cambria"/>
                <a:cs typeface="Cambria"/>
              </a:rPr>
              <a:t>kuantitas</a:t>
            </a:r>
            <a:r>
              <a:rPr sz="2400" i="1" spc="-20" dirty="0">
                <a:latin typeface="Cambria"/>
                <a:cs typeface="Cambria"/>
              </a:rPr>
              <a:t> </a:t>
            </a:r>
            <a:r>
              <a:rPr sz="2400" i="1" spc="-5" dirty="0">
                <a:latin typeface="Cambria"/>
                <a:cs typeface="Cambria"/>
              </a:rPr>
              <a:t>pembinaan</a:t>
            </a:r>
            <a:r>
              <a:rPr sz="2400" i="1" spc="20" dirty="0">
                <a:latin typeface="Cambria"/>
                <a:cs typeface="Cambria"/>
              </a:rPr>
              <a:t> </a:t>
            </a:r>
            <a:r>
              <a:rPr sz="2400" i="1" dirty="0">
                <a:latin typeface="Cambria"/>
                <a:cs typeface="Cambria"/>
              </a:rPr>
              <a:t>dan </a:t>
            </a:r>
            <a:r>
              <a:rPr sz="2400" i="1" spc="-10" dirty="0">
                <a:latin typeface="Cambria"/>
                <a:cs typeface="Cambria"/>
              </a:rPr>
              <a:t>pengawasan</a:t>
            </a:r>
            <a:r>
              <a:rPr sz="2400" i="1" spc="20" dirty="0">
                <a:latin typeface="Cambria"/>
                <a:cs typeface="Cambria"/>
              </a:rPr>
              <a:t> </a:t>
            </a:r>
            <a:r>
              <a:rPr sz="2400" i="1" spc="-5" dirty="0">
                <a:latin typeface="Cambria"/>
                <a:cs typeface="Cambria"/>
              </a:rPr>
              <a:t>desa)</a:t>
            </a:r>
            <a:endParaRPr sz="2400">
              <a:latin typeface="Cambria"/>
              <a:cs typeface="Cambria"/>
            </a:endParaRPr>
          </a:p>
          <a:p>
            <a:pPr marL="12700" marR="6350" algn="just">
              <a:lnSpc>
                <a:spcPct val="100000"/>
              </a:lnSpc>
              <a:spcBef>
                <a:spcPts val="1780"/>
              </a:spcBef>
            </a:pPr>
            <a:r>
              <a:rPr sz="2400" b="1" spc="-10" dirty="0">
                <a:latin typeface="Cambria"/>
                <a:cs typeface="Cambria"/>
              </a:rPr>
              <a:t>Kedua,</a:t>
            </a:r>
            <a:r>
              <a:rPr sz="2400" b="1" spc="-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kecamatan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melakukan</a:t>
            </a:r>
            <a:r>
              <a:rPr sz="2400" spc="-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kegiatan</a:t>
            </a:r>
            <a:r>
              <a:rPr sz="2400" spc="-5" dirty="0">
                <a:latin typeface="Cambria"/>
                <a:cs typeface="Cambria"/>
              </a:rPr>
              <a:t> </a:t>
            </a:r>
            <a:r>
              <a:rPr sz="2400" spc="-20" dirty="0">
                <a:latin typeface="Cambria"/>
                <a:cs typeface="Cambria"/>
              </a:rPr>
              <a:t>binwas</a:t>
            </a:r>
            <a:r>
              <a:rPr sz="2400" spc="-1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desa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yang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sama,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namun 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dengan </a:t>
            </a:r>
            <a:r>
              <a:rPr sz="2400" spc="-10" dirty="0">
                <a:latin typeface="Cambria"/>
                <a:cs typeface="Cambria"/>
              </a:rPr>
              <a:t>kualitas </a:t>
            </a:r>
            <a:r>
              <a:rPr sz="2400" spc="-15" dirty="0">
                <a:latin typeface="Cambria"/>
                <a:cs typeface="Cambria"/>
              </a:rPr>
              <a:t>yang </a:t>
            </a:r>
            <a:r>
              <a:rPr sz="2400" spc="-5" dirty="0">
                <a:latin typeface="Cambria"/>
                <a:cs typeface="Cambria"/>
              </a:rPr>
              <a:t>lebih baik, </a:t>
            </a:r>
            <a:r>
              <a:rPr sz="2400" i="1" spc="-10" dirty="0">
                <a:latin typeface="Cambria"/>
                <a:cs typeface="Cambria"/>
              </a:rPr>
              <a:t>(terjadi peningkatan kualitas </a:t>
            </a:r>
            <a:r>
              <a:rPr sz="2400" i="1" spc="-5" dirty="0">
                <a:latin typeface="Cambria"/>
                <a:cs typeface="Cambria"/>
              </a:rPr>
              <a:t>pembinaan </a:t>
            </a:r>
            <a:r>
              <a:rPr sz="2400" i="1" dirty="0">
                <a:latin typeface="Cambria"/>
                <a:cs typeface="Cambria"/>
              </a:rPr>
              <a:t>dan </a:t>
            </a:r>
            <a:r>
              <a:rPr sz="2400" i="1" spc="5" dirty="0">
                <a:latin typeface="Cambria"/>
                <a:cs typeface="Cambria"/>
              </a:rPr>
              <a:t> </a:t>
            </a:r>
            <a:r>
              <a:rPr sz="2400" i="1" spc="-10" dirty="0">
                <a:latin typeface="Cambria"/>
                <a:cs typeface="Cambria"/>
              </a:rPr>
              <a:t>pengawasan</a:t>
            </a:r>
            <a:r>
              <a:rPr sz="2400" i="1" dirty="0">
                <a:latin typeface="Cambria"/>
                <a:cs typeface="Cambria"/>
              </a:rPr>
              <a:t> </a:t>
            </a:r>
            <a:r>
              <a:rPr sz="2400" i="1" spc="-5" dirty="0">
                <a:latin typeface="Cambria"/>
                <a:cs typeface="Cambria"/>
              </a:rPr>
              <a:t>desa).</a:t>
            </a:r>
            <a:endParaRPr sz="24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780"/>
              </a:spcBef>
            </a:pPr>
            <a:r>
              <a:rPr sz="2400" b="1" spc="-15" dirty="0">
                <a:latin typeface="Cambria"/>
                <a:cs typeface="Cambria"/>
              </a:rPr>
              <a:t>Ketiga,</a:t>
            </a:r>
            <a:r>
              <a:rPr sz="2400" b="1" spc="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tidak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ada</a:t>
            </a:r>
            <a:r>
              <a:rPr sz="2400" spc="1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perubahan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dalam </a:t>
            </a:r>
            <a:r>
              <a:rPr sz="2400" spc="-10" dirty="0">
                <a:latin typeface="Cambria"/>
                <a:cs typeface="Cambria"/>
              </a:rPr>
              <a:t>peran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kecamatan</a:t>
            </a:r>
            <a:r>
              <a:rPr sz="2400" spc="-1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dalam </a:t>
            </a:r>
            <a:r>
              <a:rPr sz="2400" spc="-20" dirty="0">
                <a:latin typeface="Cambria"/>
                <a:cs typeface="Cambria"/>
              </a:rPr>
              <a:t>binwas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desa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0" y="274320"/>
            <a:ext cx="928116" cy="11353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7344" y="502665"/>
            <a:ext cx="88252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latin typeface="Cambria"/>
                <a:cs typeface="Cambria"/>
              </a:rPr>
              <a:t>Faktor2</a:t>
            </a:r>
            <a:r>
              <a:rPr spc="-25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yang</a:t>
            </a:r>
            <a:r>
              <a:rPr spc="-20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memengaruhi</a:t>
            </a:r>
            <a:r>
              <a:rPr spc="-45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Implementasi</a:t>
            </a:r>
            <a:r>
              <a:rPr spc="-45" dirty="0">
                <a:latin typeface="Cambria"/>
                <a:cs typeface="Cambria"/>
              </a:rPr>
              <a:t> </a:t>
            </a:r>
            <a:r>
              <a:rPr spc="-5" dirty="0">
                <a:latin typeface="Cambria"/>
                <a:cs typeface="Cambria"/>
              </a:rPr>
              <a:t>P-PTPD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73250" y="1207134"/>
            <a:ext cx="10132060" cy="523875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30"/>
              </a:spcBef>
              <a:buAutoNum type="alphaLcPeriod"/>
              <a:tabLst>
                <a:tab pos="354965" algn="l"/>
                <a:tab pos="355600" algn="l"/>
              </a:tabLst>
            </a:pPr>
            <a:r>
              <a:rPr sz="1800" b="1" spc="-10" dirty="0">
                <a:latin typeface="Cambria"/>
                <a:cs typeface="Cambria"/>
              </a:rPr>
              <a:t>Regulasi</a:t>
            </a:r>
            <a:r>
              <a:rPr sz="1800" spc="-10" dirty="0">
                <a:latin typeface="Cambria"/>
                <a:cs typeface="Cambria"/>
              </a:rPr>
              <a:t>, </a:t>
            </a:r>
            <a:r>
              <a:rPr sz="1800" spc="-5" dirty="0">
                <a:latin typeface="Cambria"/>
                <a:cs typeface="Cambria"/>
              </a:rPr>
              <a:t>belum</a:t>
            </a:r>
            <a:r>
              <a:rPr sz="1800" spc="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ada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regulasi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dan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petunjuk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yang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memperjelas posisi,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fungsi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dan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peran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PTPD</a:t>
            </a:r>
            <a:endParaRPr sz="18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AutoNum type="alphaLcPeriod"/>
              <a:tabLst>
                <a:tab pos="354965" algn="l"/>
                <a:tab pos="355600" algn="l"/>
              </a:tabLst>
            </a:pPr>
            <a:r>
              <a:rPr sz="1800" b="1" spc="-10" dirty="0">
                <a:latin typeface="Cambria"/>
                <a:cs typeface="Cambria"/>
              </a:rPr>
              <a:t>Anggaran</a:t>
            </a:r>
            <a:r>
              <a:rPr sz="1800" spc="-10" dirty="0">
                <a:latin typeface="Cambria"/>
                <a:cs typeface="Cambria"/>
              </a:rPr>
              <a:t>,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belum</a:t>
            </a:r>
            <a:r>
              <a:rPr sz="1800" spc="2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tersedianya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anggaran</a:t>
            </a:r>
            <a:r>
              <a:rPr sz="1800" spc="-10" dirty="0">
                <a:latin typeface="Cambria"/>
                <a:cs typeface="Cambria"/>
              </a:rPr>
              <a:t> karena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belum</a:t>
            </a:r>
            <a:r>
              <a:rPr sz="1800" spc="2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adanya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dasar</a:t>
            </a:r>
            <a:r>
              <a:rPr sz="1800" spc="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hukum</a:t>
            </a:r>
            <a:r>
              <a:rPr sz="1800" dirty="0">
                <a:latin typeface="Cambria"/>
                <a:cs typeface="Cambria"/>
              </a:rPr>
              <a:t> PTPD</a:t>
            </a:r>
            <a:endParaRPr sz="18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AutoNum type="alphaLcPeriod"/>
              <a:tabLst>
                <a:tab pos="354965" algn="l"/>
                <a:tab pos="355600" algn="l"/>
                <a:tab pos="2103755" algn="l"/>
                <a:tab pos="2947670" algn="l"/>
                <a:tab pos="4622800" algn="l"/>
                <a:tab pos="5461000" algn="l"/>
                <a:tab pos="6169660" algn="l"/>
                <a:tab pos="7306945" algn="l"/>
                <a:tab pos="8029575" algn="l"/>
                <a:tab pos="8800465" algn="l"/>
                <a:tab pos="9419590" algn="l"/>
              </a:tabLst>
            </a:pPr>
            <a:r>
              <a:rPr sz="1800" b="1" spc="-45" dirty="0">
                <a:latin typeface="Cambria"/>
                <a:cs typeface="Cambria"/>
              </a:rPr>
              <a:t>K</a:t>
            </a:r>
            <a:r>
              <a:rPr sz="1800" b="1" dirty="0">
                <a:latin typeface="Cambria"/>
                <a:cs typeface="Cambria"/>
              </a:rPr>
              <a:t>epem</a:t>
            </a:r>
            <a:r>
              <a:rPr sz="1800" b="1" spc="-15" dirty="0">
                <a:latin typeface="Cambria"/>
                <a:cs typeface="Cambria"/>
              </a:rPr>
              <a:t>i</a:t>
            </a:r>
            <a:r>
              <a:rPr sz="1800" b="1" spc="-5" dirty="0">
                <a:latin typeface="Cambria"/>
                <a:cs typeface="Cambria"/>
              </a:rPr>
              <a:t>mp</a:t>
            </a:r>
            <a:r>
              <a:rPr sz="1800" b="1" spc="-10" dirty="0">
                <a:latin typeface="Cambria"/>
                <a:cs typeface="Cambria"/>
              </a:rPr>
              <a:t>i</a:t>
            </a:r>
            <a:r>
              <a:rPr sz="1800" b="1" dirty="0">
                <a:latin typeface="Cambria"/>
                <a:cs typeface="Cambria"/>
              </a:rPr>
              <a:t>n</a:t>
            </a:r>
            <a:r>
              <a:rPr sz="1800" b="1" spc="-15" dirty="0">
                <a:latin typeface="Cambria"/>
                <a:cs typeface="Cambria"/>
              </a:rPr>
              <a:t>a</a:t>
            </a:r>
            <a:r>
              <a:rPr sz="1800" b="1" dirty="0">
                <a:latin typeface="Cambria"/>
                <a:cs typeface="Cambria"/>
              </a:rPr>
              <a:t>n	</a:t>
            </a:r>
            <a:r>
              <a:rPr sz="1800" b="1" spc="-5" dirty="0">
                <a:latin typeface="Cambria"/>
                <a:cs typeface="Cambria"/>
              </a:rPr>
              <a:t>Cam</a:t>
            </a:r>
            <a:r>
              <a:rPr sz="1800" b="1" spc="-10" dirty="0">
                <a:latin typeface="Cambria"/>
                <a:cs typeface="Cambria"/>
              </a:rPr>
              <a:t>a</a:t>
            </a:r>
            <a:r>
              <a:rPr sz="1800" b="1" dirty="0">
                <a:latin typeface="Cambria"/>
                <a:cs typeface="Cambria"/>
              </a:rPr>
              <a:t>t</a:t>
            </a:r>
            <a:r>
              <a:rPr sz="1800" dirty="0">
                <a:latin typeface="Cambria"/>
                <a:cs typeface="Cambria"/>
              </a:rPr>
              <a:t>,	</a:t>
            </a:r>
            <a:r>
              <a:rPr sz="1800" spc="-35" dirty="0">
                <a:latin typeface="Cambria"/>
                <a:cs typeface="Cambria"/>
              </a:rPr>
              <a:t>k</a:t>
            </a:r>
            <a:r>
              <a:rPr sz="1800" dirty="0">
                <a:latin typeface="Cambria"/>
                <a:cs typeface="Cambria"/>
              </a:rPr>
              <a:t>e</a:t>
            </a:r>
            <a:r>
              <a:rPr sz="1800" spc="-15" dirty="0">
                <a:latin typeface="Cambria"/>
                <a:cs typeface="Cambria"/>
              </a:rPr>
              <a:t>t</a:t>
            </a:r>
            <a:r>
              <a:rPr sz="1800" spc="5" dirty="0">
                <a:latin typeface="Cambria"/>
                <a:cs typeface="Cambria"/>
              </a:rPr>
              <a:t>e</a:t>
            </a:r>
            <a:r>
              <a:rPr sz="1800" spc="-15" dirty="0">
                <a:latin typeface="Cambria"/>
                <a:cs typeface="Cambria"/>
              </a:rPr>
              <a:t>rg</a:t>
            </a:r>
            <a:r>
              <a:rPr sz="1800" spc="-5" dirty="0">
                <a:latin typeface="Cambria"/>
                <a:cs typeface="Cambria"/>
              </a:rPr>
              <a:t>antun</a:t>
            </a:r>
            <a:r>
              <a:rPr sz="1800" spc="-10" dirty="0">
                <a:latin typeface="Cambria"/>
                <a:cs typeface="Cambria"/>
              </a:rPr>
              <a:t>g</a:t>
            </a:r>
            <a:r>
              <a:rPr sz="1800" spc="-20" dirty="0">
                <a:latin typeface="Cambria"/>
                <a:cs typeface="Cambria"/>
              </a:rPr>
              <a:t>a</a:t>
            </a:r>
            <a:r>
              <a:rPr sz="1800" dirty="0">
                <a:latin typeface="Cambria"/>
                <a:cs typeface="Cambria"/>
              </a:rPr>
              <a:t>n	</a:t>
            </a:r>
            <a:r>
              <a:rPr sz="1800" spc="-35" dirty="0">
                <a:latin typeface="Cambria"/>
                <a:cs typeface="Cambria"/>
              </a:rPr>
              <a:t>k</a:t>
            </a:r>
            <a:r>
              <a:rPr sz="1800" dirty="0">
                <a:latin typeface="Cambria"/>
                <a:cs typeface="Cambria"/>
              </a:rPr>
              <a:t>ep</a:t>
            </a:r>
            <a:r>
              <a:rPr sz="1800" spc="-5" dirty="0">
                <a:latin typeface="Cambria"/>
                <a:cs typeface="Cambria"/>
              </a:rPr>
              <a:t>a</a:t>
            </a:r>
            <a:r>
              <a:rPr sz="1800" dirty="0">
                <a:latin typeface="Cambria"/>
                <a:cs typeface="Cambria"/>
              </a:rPr>
              <a:t>da	</a:t>
            </a:r>
            <a:r>
              <a:rPr sz="1800" spc="-5" dirty="0">
                <a:latin typeface="Cambria"/>
                <a:cs typeface="Cambria"/>
              </a:rPr>
              <a:t>f</a:t>
            </a:r>
            <a:r>
              <a:rPr sz="1800" dirty="0">
                <a:latin typeface="Cambria"/>
                <a:cs typeface="Cambria"/>
              </a:rPr>
              <a:t>igu</a:t>
            </a:r>
            <a:r>
              <a:rPr sz="1800" spc="-25" dirty="0">
                <a:latin typeface="Cambria"/>
                <a:cs typeface="Cambria"/>
              </a:rPr>
              <a:t>r</a:t>
            </a:r>
            <a:r>
              <a:rPr sz="1800" dirty="0">
                <a:latin typeface="Cambria"/>
                <a:cs typeface="Cambria"/>
              </a:rPr>
              <a:t>e	</a:t>
            </a:r>
            <a:r>
              <a:rPr sz="1800" spc="-10" dirty="0">
                <a:latin typeface="Cambria"/>
                <a:cs typeface="Cambria"/>
              </a:rPr>
              <a:t>p</a:t>
            </a:r>
            <a:r>
              <a:rPr sz="1800" spc="5" dirty="0">
                <a:latin typeface="Cambria"/>
                <a:cs typeface="Cambria"/>
              </a:rPr>
              <a:t>e</a:t>
            </a:r>
            <a:r>
              <a:rPr sz="1800" spc="-5" dirty="0">
                <a:latin typeface="Cambria"/>
                <a:cs typeface="Cambria"/>
              </a:rPr>
              <a:t>mimpi</a:t>
            </a:r>
            <a:r>
              <a:rPr sz="1800" dirty="0">
                <a:latin typeface="Cambria"/>
                <a:cs typeface="Cambria"/>
              </a:rPr>
              <a:t>n	</a:t>
            </a:r>
            <a:r>
              <a:rPr sz="1800" spc="-5" dirty="0">
                <a:latin typeface="Cambria"/>
                <a:cs typeface="Cambria"/>
              </a:rPr>
              <a:t>masi</a:t>
            </a:r>
            <a:r>
              <a:rPr sz="1800" dirty="0">
                <a:latin typeface="Cambria"/>
                <a:cs typeface="Cambria"/>
              </a:rPr>
              <a:t>h	</a:t>
            </a:r>
            <a:r>
              <a:rPr sz="1800" spc="-10" dirty="0">
                <a:latin typeface="Cambria"/>
                <a:cs typeface="Cambria"/>
              </a:rPr>
              <a:t>s</a:t>
            </a:r>
            <a:r>
              <a:rPr sz="1800" spc="-5" dirty="0">
                <a:latin typeface="Cambria"/>
                <a:cs typeface="Cambria"/>
              </a:rPr>
              <a:t>an</a:t>
            </a:r>
            <a:r>
              <a:rPr sz="1800" spc="-20" dirty="0">
                <a:latin typeface="Cambria"/>
                <a:cs typeface="Cambria"/>
              </a:rPr>
              <a:t>g</a:t>
            </a:r>
            <a:r>
              <a:rPr sz="1800" spc="-5" dirty="0">
                <a:latin typeface="Cambria"/>
                <a:cs typeface="Cambria"/>
              </a:rPr>
              <a:t>a</a:t>
            </a:r>
            <a:r>
              <a:rPr sz="1800" dirty="0">
                <a:latin typeface="Cambria"/>
                <a:cs typeface="Cambria"/>
              </a:rPr>
              <a:t>t	</a:t>
            </a:r>
            <a:r>
              <a:rPr sz="1800" spc="-25" dirty="0">
                <a:latin typeface="Cambria"/>
                <a:cs typeface="Cambria"/>
              </a:rPr>
              <a:t>k</a:t>
            </a:r>
            <a:r>
              <a:rPr sz="1800" spc="-5" dirty="0">
                <a:latin typeface="Cambria"/>
                <a:cs typeface="Cambria"/>
              </a:rPr>
              <a:t>ua</a:t>
            </a:r>
            <a:r>
              <a:rPr sz="1800" spc="20" dirty="0">
                <a:latin typeface="Cambria"/>
                <a:cs typeface="Cambria"/>
              </a:rPr>
              <a:t>t</a:t>
            </a:r>
            <a:r>
              <a:rPr sz="1800" dirty="0">
                <a:latin typeface="Cambria"/>
                <a:cs typeface="Cambria"/>
              </a:rPr>
              <a:t>,	</a:t>
            </a:r>
            <a:r>
              <a:rPr sz="1800" spc="-5" dirty="0">
                <a:latin typeface="Cambria"/>
                <a:cs typeface="Cambria"/>
              </a:rPr>
              <a:t>a</a:t>
            </a:r>
            <a:r>
              <a:rPr sz="1800" spc="-10" dirty="0">
                <a:latin typeface="Cambria"/>
                <a:cs typeface="Cambria"/>
              </a:rPr>
              <a:t>p</a:t>
            </a:r>
            <a:r>
              <a:rPr sz="1800" spc="-5" dirty="0">
                <a:latin typeface="Cambria"/>
                <a:cs typeface="Cambria"/>
              </a:rPr>
              <a:t>ala</a:t>
            </a:r>
            <a:r>
              <a:rPr sz="1800" spc="-10" dirty="0">
                <a:latin typeface="Cambria"/>
                <a:cs typeface="Cambria"/>
              </a:rPr>
              <a:t>g</a:t>
            </a:r>
            <a:r>
              <a:rPr sz="1800" dirty="0">
                <a:latin typeface="Cambria"/>
                <a:cs typeface="Cambria"/>
              </a:rPr>
              <a:t>i</a:t>
            </a:r>
            <a:endParaRPr sz="1800">
              <a:latin typeface="Cambria"/>
              <a:cs typeface="Cambria"/>
            </a:endParaRPr>
          </a:p>
          <a:p>
            <a:pPr marL="355600">
              <a:lnSpc>
                <a:spcPct val="100000"/>
              </a:lnSpc>
            </a:pPr>
            <a:r>
              <a:rPr sz="1800" spc="-5" dirty="0">
                <a:latin typeface="Cambria"/>
                <a:cs typeface="Cambria"/>
              </a:rPr>
              <a:t>dengan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status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formal </a:t>
            </a:r>
            <a:r>
              <a:rPr sz="1800" spc="-15" dirty="0">
                <a:latin typeface="Cambria"/>
                <a:cs typeface="Cambria"/>
              </a:rPr>
              <a:t>yang </a:t>
            </a:r>
            <a:r>
              <a:rPr sz="1800" spc="-5" dirty="0">
                <a:latin typeface="Cambria"/>
                <a:cs typeface="Cambria"/>
              </a:rPr>
              <a:t>masih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rendah</a:t>
            </a:r>
            <a:endParaRPr sz="1800">
              <a:latin typeface="Cambria"/>
              <a:cs typeface="Cambria"/>
            </a:endParaRPr>
          </a:p>
          <a:p>
            <a:pPr marL="355600" marR="6350" indent="-342900">
              <a:lnSpc>
                <a:spcPct val="100000"/>
              </a:lnSpc>
              <a:spcBef>
                <a:spcPts val="434"/>
              </a:spcBef>
              <a:buAutoNum type="alphaLcPeriod" startAt="4"/>
              <a:tabLst>
                <a:tab pos="354965" algn="l"/>
                <a:tab pos="355600" algn="l"/>
              </a:tabLst>
            </a:pPr>
            <a:r>
              <a:rPr sz="1800" b="1" spc="-10" dirty="0">
                <a:latin typeface="Cambria"/>
                <a:cs typeface="Cambria"/>
              </a:rPr>
              <a:t>Dukungan</a:t>
            </a:r>
            <a:r>
              <a:rPr sz="1800" b="1" spc="30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Kabupaten</a:t>
            </a:r>
            <a:r>
              <a:rPr sz="1800" spc="-5" dirty="0">
                <a:latin typeface="Cambria"/>
                <a:cs typeface="Cambria"/>
              </a:rPr>
              <a:t>,</a:t>
            </a:r>
            <a:r>
              <a:rPr sz="1800" spc="3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dukungan</a:t>
            </a:r>
            <a:r>
              <a:rPr sz="1800" spc="3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pemerintah</a:t>
            </a:r>
            <a:r>
              <a:rPr sz="1800" spc="2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kabupaten</a:t>
            </a:r>
            <a:r>
              <a:rPr sz="1800" spc="3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masih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terbatas</a:t>
            </a:r>
            <a:r>
              <a:rPr sz="1800" spc="2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karena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belum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adanya</a:t>
            </a:r>
            <a:r>
              <a:rPr sz="1800" spc="3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pola </a:t>
            </a:r>
            <a:r>
              <a:rPr sz="1800" spc="-38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pembinaan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yang</a:t>
            </a:r>
            <a:r>
              <a:rPr sz="1800" spc="-10" dirty="0">
                <a:latin typeface="Cambria"/>
                <a:cs typeface="Cambria"/>
              </a:rPr>
              <a:t> menyeluruh,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ketersedian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anggaran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dan panduan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teknis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yang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juga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terbatas.</a:t>
            </a:r>
            <a:endParaRPr sz="1800">
              <a:latin typeface="Cambria"/>
              <a:cs typeface="Cambria"/>
            </a:endParaRPr>
          </a:p>
          <a:p>
            <a:pPr marL="355600" marR="8255" indent="-342900">
              <a:lnSpc>
                <a:spcPct val="100000"/>
              </a:lnSpc>
              <a:spcBef>
                <a:spcPts val="430"/>
              </a:spcBef>
              <a:buAutoNum type="alphaLcPeriod" startAt="4"/>
              <a:tabLst>
                <a:tab pos="354965" algn="l"/>
                <a:tab pos="355600" algn="l"/>
                <a:tab pos="4151629" algn="l"/>
              </a:tabLst>
            </a:pPr>
            <a:r>
              <a:rPr sz="1800" b="1" spc="-5" dirty="0">
                <a:latin typeface="Cambria"/>
                <a:cs typeface="Cambria"/>
              </a:rPr>
              <a:t>Mutasi</a:t>
            </a:r>
            <a:r>
              <a:rPr sz="1800" b="1" spc="390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dan</a:t>
            </a:r>
            <a:r>
              <a:rPr sz="1800" b="1" spc="400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Penguatan</a:t>
            </a:r>
            <a:r>
              <a:rPr sz="1800" b="1" spc="405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Kapasitas</a:t>
            </a:r>
            <a:r>
              <a:rPr sz="1800" spc="-5" dirty="0">
                <a:latin typeface="Cambria"/>
                <a:cs typeface="Cambria"/>
              </a:rPr>
              <a:t>,	</a:t>
            </a:r>
            <a:r>
              <a:rPr sz="1800" spc="-10" dirty="0">
                <a:latin typeface="Cambria"/>
                <a:cs typeface="Cambria"/>
              </a:rPr>
              <a:t>pergantian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staf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yang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cukup  </a:t>
            </a:r>
            <a:r>
              <a:rPr sz="1800" dirty="0">
                <a:latin typeface="Cambria"/>
                <a:cs typeface="Cambria"/>
              </a:rPr>
              <a:t>sering</a:t>
            </a:r>
            <a:r>
              <a:rPr sz="1800" spc="38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dan  staf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penganti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tidak </a:t>
            </a:r>
            <a:r>
              <a:rPr sz="1800" spc="-38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memperoleh pembekalan </a:t>
            </a:r>
            <a:r>
              <a:rPr sz="1800" spc="-15" dirty="0">
                <a:latin typeface="Cambria"/>
                <a:cs typeface="Cambria"/>
              </a:rPr>
              <a:t>yang</a:t>
            </a:r>
            <a:r>
              <a:rPr sz="1800" spc="-5" dirty="0">
                <a:latin typeface="Cambria"/>
                <a:cs typeface="Cambria"/>
              </a:rPr>
              <a:t> cukup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untuk</a:t>
            </a:r>
            <a:r>
              <a:rPr sz="1800" spc="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menggantikan</a:t>
            </a:r>
            <a:r>
              <a:rPr sz="1800" spc="-45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peran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PTPD</a:t>
            </a:r>
            <a:endParaRPr sz="18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AutoNum type="alphaLcPeriod" startAt="4"/>
              <a:tabLst>
                <a:tab pos="354965" algn="l"/>
                <a:tab pos="355600" algn="l"/>
              </a:tabLst>
            </a:pPr>
            <a:r>
              <a:rPr sz="1800" b="1" spc="-5" dirty="0">
                <a:latin typeface="Cambria"/>
                <a:cs typeface="Cambria"/>
              </a:rPr>
              <a:t>Manfaat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atau Insentif</a:t>
            </a:r>
            <a:r>
              <a:rPr sz="1800" b="1" spc="-15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menjalankan </a:t>
            </a:r>
            <a:r>
              <a:rPr sz="1800" b="1" dirty="0">
                <a:latin typeface="Cambria"/>
                <a:cs typeface="Cambria"/>
              </a:rPr>
              <a:t>P-PTPD</a:t>
            </a:r>
            <a:r>
              <a:rPr sz="1800" dirty="0">
                <a:latin typeface="Cambria"/>
                <a:cs typeface="Cambria"/>
              </a:rPr>
              <a:t>,:</a:t>
            </a:r>
            <a:endParaRPr sz="1800">
              <a:latin typeface="Cambria"/>
              <a:cs typeface="Cambria"/>
            </a:endParaRPr>
          </a:p>
          <a:p>
            <a:pPr marL="684530" marR="5715" lvl="1" indent="-311150">
              <a:lnSpc>
                <a:spcPct val="100000"/>
              </a:lnSpc>
              <a:spcBef>
                <a:spcPts val="434"/>
              </a:spcBef>
              <a:buChar char="•"/>
              <a:tabLst>
                <a:tab pos="684530" algn="l"/>
                <a:tab pos="685165" algn="l"/>
              </a:tabLst>
            </a:pPr>
            <a:r>
              <a:rPr sz="1800" spc="-5" dirty="0">
                <a:latin typeface="Cambria"/>
                <a:cs typeface="Cambria"/>
              </a:rPr>
              <a:t>Bagi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PTPD,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menjadi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PTPD</a:t>
            </a:r>
            <a:r>
              <a:rPr sz="1800" spc="5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merupakan</a:t>
            </a:r>
            <a:r>
              <a:rPr sz="1800" spc="6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tugas,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namun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pengembangan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kapasitas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yang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dimiliki </a:t>
            </a:r>
            <a:r>
              <a:rPr sz="1800" spc="-38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membuat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mereka</a:t>
            </a:r>
            <a:r>
              <a:rPr sz="1800" spc="-5" dirty="0">
                <a:latin typeface="Cambria"/>
                <a:cs typeface="Cambria"/>
              </a:rPr>
              <a:t> lebih dihargai </a:t>
            </a:r>
            <a:r>
              <a:rPr sz="1800" dirty="0">
                <a:latin typeface="Cambria"/>
                <a:cs typeface="Cambria"/>
              </a:rPr>
              <a:t>oleh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desa</a:t>
            </a:r>
            <a:endParaRPr sz="1800">
              <a:latin typeface="Cambria"/>
              <a:cs typeface="Cambria"/>
            </a:endParaRPr>
          </a:p>
          <a:p>
            <a:pPr marL="684530" marR="5080" lvl="1" indent="-311150">
              <a:lnSpc>
                <a:spcPct val="100000"/>
              </a:lnSpc>
              <a:spcBef>
                <a:spcPts val="430"/>
              </a:spcBef>
              <a:buChar char="•"/>
              <a:tabLst>
                <a:tab pos="684530" algn="l"/>
                <a:tab pos="685165" algn="l"/>
                <a:tab pos="1289685" algn="l"/>
                <a:tab pos="2592705" algn="l"/>
                <a:tab pos="3315335" algn="l"/>
                <a:tab pos="4888230" algn="l"/>
                <a:tab pos="5631815" algn="l"/>
                <a:tab pos="6174740" algn="l"/>
                <a:tab pos="7410450" algn="l"/>
                <a:tab pos="8644890" algn="l"/>
                <a:tab pos="9424035" algn="l"/>
              </a:tabLst>
            </a:pPr>
            <a:r>
              <a:rPr sz="1800" spc="-5" dirty="0">
                <a:latin typeface="Cambria"/>
                <a:cs typeface="Cambria"/>
              </a:rPr>
              <a:t>Bag</a:t>
            </a:r>
            <a:r>
              <a:rPr sz="1800" dirty="0">
                <a:latin typeface="Cambria"/>
                <a:cs typeface="Cambria"/>
              </a:rPr>
              <a:t>i	</a:t>
            </a:r>
            <a:r>
              <a:rPr sz="1800" spc="-45" dirty="0">
                <a:latin typeface="Cambria"/>
                <a:cs typeface="Cambria"/>
              </a:rPr>
              <a:t>K</a:t>
            </a:r>
            <a:r>
              <a:rPr sz="1800" dirty="0">
                <a:latin typeface="Cambria"/>
                <a:cs typeface="Cambria"/>
              </a:rPr>
              <a:t>ec</a:t>
            </a:r>
            <a:r>
              <a:rPr sz="1800" spc="-10" dirty="0">
                <a:latin typeface="Cambria"/>
                <a:cs typeface="Cambria"/>
              </a:rPr>
              <a:t>a</a:t>
            </a:r>
            <a:r>
              <a:rPr sz="1800" spc="-5" dirty="0">
                <a:latin typeface="Cambria"/>
                <a:cs typeface="Cambria"/>
              </a:rPr>
              <a:t>mat</a:t>
            </a:r>
            <a:r>
              <a:rPr sz="1800" spc="-15" dirty="0">
                <a:latin typeface="Cambria"/>
                <a:cs typeface="Cambria"/>
              </a:rPr>
              <a:t>a</a:t>
            </a:r>
            <a:r>
              <a:rPr sz="1800" dirty="0">
                <a:latin typeface="Cambria"/>
                <a:cs typeface="Cambria"/>
              </a:rPr>
              <a:t>n,	PTPD	</a:t>
            </a:r>
            <a:r>
              <a:rPr sz="1800" spc="-5" dirty="0">
                <a:latin typeface="Cambria"/>
                <a:cs typeface="Cambria"/>
              </a:rPr>
              <a:t>me</a:t>
            </a:r>
            <a:r>
              <a:rPr sz="1800" spc="-10" dirty="0">
                <a:latin typeface="Cambria"/>
                <a:cs typeface="Cambria"/>
              </a:rPr>
              <a:t>n</a:t>
            </a:r>
            <a:r>
              <a:rPr sz="1800" dirty="0">
                <a:latin typeface="Cambria"/>
                <a:cs typeface="Cambria"/>
              </a:rPr>
              <a:t>i</a:t>
            </a:r>
            <a:r>
              <a:rPr sz="1800" spc="5" dirty="0">
                <a:latin typeface="Cambria"/>
                <a:cs typeface="Cambria"/>
              </a:rPr>
              <a:t>n</a:t>
            </a:r>
            <a:r>
              <a:rPr sz="1800" spc="-15" dirty="0">
                <a:latin typeface="Cambria"/>
                <a:cs typeface="Cambria"/>
              </a:rPr>
              <a:t>g</a:t>
            </a:r>
            <a:r>
              <a:rPr sz="1800" spc="-10" dirty="0">
                <a:latin typeface="Cambria"/>
                <a:cs typeface="Cambria"/>
              </a:rPr>
              <a:t>k</a:t>
            </a:r>
            <a:r>
              <a:rPr sz="1800" spc="-5" dirty="0">
                <a:latin typeface="Cambria"/>
                <a:cs typeface="Cambria"/>
              </a:rPr>
              <a:t>at</a:t>
            </a:r>
            <a:r>
              <a:rPr sz="1800" spc="-10" dirty="0">
                <a:latin typeface="Cambria"/>
                <a:cs typeface="Cambria"/>
              </a:rPr>
              <a:t>k</a:t>
            </a:r>
            <a:r>
              <a:rPr sz="1800" spc="-15" dirty="0">
                <a:latin typeface="Cambria"/>
                <a:cs typeface="Cambria"/>
              </a:rPr>
              <a:t>a</a:t>
            </a:r>
            <a:r>
              <a:rPr sz="1800" dirty="0">
                <a:latin typeface="Cambria"/>
                <a:cs typeface="Cambria"/>
              </a:rPr>
              <a:t>n	</a:t>
            </a:r>
            <a:r>
              <a:rPr sz="1800" spc="-5" dirty="0">
                <a:latin typeface="Cambria"/>
                <a:cs typeface="Cambria"/>
              </a:rPr>
              <a:t>p</a:t>
            </a:r>
            <a:r>
              <a:rPr sz="1800" spc="-10" dirty="0">
                <a:latin typeface="Cambria"/>
                <a:cs typeface="Cambria"/>
              </a:rPr>
              <a:t>e</a:t>
            </a:r>
            <a:r>
              <a:rPr sz="1800" spc="-40" dirty="0">
                <a:latin typeface="Cambria"/>
                <a:cs typeface="Cambria"/>
              </a:rPr>
              <a:t>r</a:t>
            </a:r>
            <a:r>
              <a:rPr sz="1800" spc="-5" dirty="0">
                <a:latin typeface="Cambria"/>
                <a:cs typeface="Cambria"/>
              </a:rPr>
              <a:t>a</a:t>
            </a:r>
            <a:r>
              <a:rPr sz="1800" dirty="0">
                <a:latin typeface="Cambria"/>
                <a:cs typeface="Cambria"/>
              </a:rPr>
              <a:t>n	</a:t>
            </a:r>
            <a:r>
              <a:rPr sz="1800" spc="-5" dirty="0">
                <a:latin typeface="Cambria"/>
                <a:cs typeface="Cambria"/>
              </a:rPr>
              <a:t>da</a:t>
            </a:r>
            <a:r>
              <a:rPr sz="1800" dirty="0">
                <a:latin typeface="Cambria"/>
                <a:cs typeface="Cambria"/>
              </a:rPr>
              <a:t>n	</a:t>
            </a:r>
            <a:r>
              <a:rPr sz="1800" spc="-5" dirty="0">
                <a:latin typeface="Cambria"/>
                <a:cs typeface="Cambria"/>
              </a:rPr>
              <a:t>me</a:t>
            </a:r>
            <a:r>
              <a:rPr sz="1800" spc="-10" dirty="0">
                <a:latin typeface="Cambria"/>
                <a:cs typeface="Cambria"/>
              </a:rPr>
              <a:t>m</a:t>
            </a:r>
            <a:r>
              <a:rPr sz="1800" spc="-5" dirty="0">
                <a:latin typeface="Cambria"/>
                <a:cs typeface="Cambria"/>
              </a:rPr>
              <a:t>bant</a:t>
            </a:r>
            <a:r>
              <a:rPr sz="1800" dirty="0">
                <a:latin typeface="Cambria"/>
                <a:cs typeface="Cambria"/>
              </a:rPr>
              <a:t>u	</a:t>
            </a:r>
            <a:r>
              <a:rPr sz="1800" spc="-35" dirty="0">
                <a:latin typeface="Cambria"/>
                <a:cs typeface="Cambria"/>
              </a:rPr>
              <a:t>k</a:t>
            </a:r>
            <a:r>
              <a:rPr sz="1800" dirty="0">
                <a:latin typeface="Cambria"/>
                <a:cs typeface="Cambria"/>
              </a:rPr>
              <a:t>ec</a:t>
            </a:r>
            <a:r>
              <a:rPr sz="1800" spc="-10" dirty="0">
                <a:latin typeface="Cambria"/>
                <a:cs typeface="Cambria"/>
              </a:rPr>
              <a:t>a</a:t>
            </a:r>
            <a:r>
              <a:rPr sz="1800" spc="-5" dirty="0">
                <a:latin typeface="Cambria"/>
                <a:cs typeface="Cambria"/>
              </a:rPr>
              <a:t>mata</a:t>
            </a:r>
            <a:r>
              <a:rPr sz="1800" dirty="0">
                <a:latin typeface="Cambria"/>
                <a:cs typeface="Cambria"/>
              </a:rPr>
              <a:t>n	d</a:t>
            </a:r>
            <a:r>
              <a:rPr sz="1800" spc="-5" dirty="0">
                <a:latin typeface="Cambria"/>
                <a:cs typeface="Cambria"/>
              </a:rPr>
              <a:t>ala</a:t>
            </a:r>
            <a:r>
              <a:rPr sz="1800" dirty="0">
                <a:latin typeface="Cambria"/>
                <a:cs typeface="Cambria"/>
              </a:rPr>
              <a:t>m	</a:t>
            </a:r>
            <a:r>
              <a:rPr sz="1800" spc="-5" dirty="0">
                <a:latin typeface="Cambria"/>
                <a:cs typeface="Cambria"/>
              </a:rPr>
              <a:t>b</a:t>
            </a:r>
            <a:r>
              <a:rPr sz="1800" spc="-10" dirty="0">
                <a:latin typeface="Cambria"/>
                <a:cs typeface="Cambria"/>
              </a:rPr>
              <a:t>i</a:t>
            </a:r>
            <a:r>
              <a:rPr sz="1800" spc="-20" dirty="0">
                <a:latin typeface="Cambria"/>
                <a:cs typeface="Cambria"/>
              </a:rPr>
              <a:t>n</a:t>
            </a:r>
            <a:r>
              <a:rPr sz="1800" spc="-40" dirty="0">
                <a:latin typeface="Cambria"/>
                <a:cs typeface="Cambria"/>
              </a:rPr>
              <a:t>w</a:t>
            </a:r>
            <a:r>
              <a:rPr sz="1800" spc="-5" dirty="0">
                <a:latin typeface="Cambria"/>
                <a:cs typeface="Cambria"/>
              </a:rPr>
              <a:t>as  pemerintahan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desa</a:t>
            </a:r>
            <a:endParaRPr sz="1800">
              <a:latin typeface="Cambria"/>
              <a:cs typeface="Cambria"/>
            </a:endParaRPr>
          </a:p>
          <a:p>
            <a:pPr marL="684530" marR="5080" lvl="1" indent="-311150">
              <a:lnSpc>
                <a:spcPct val="100000"/>
              </a:lnSpc>
              <a:spcBef>
                <a:spcPts val="434"/>
              </a:spcBef>
              <a:buChar char="•"/>
              <a:tabLst>
                <a:tab pos="684530" algn="l"/>
                <a:tab pos="685165" algn="l"/>
              </a:tabLst>
            </a:pPr>
            <a:r>
              <a:rPr sz="1800" spc="-5" dirty="0">
                <a:latin typeface="Cambria"/>
                <a:cs typeface="Cambria"/>
              </a:rPr>
              <a:t>Bagi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UPTD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yang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ikut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dalam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Tim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PTPD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mereka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dapat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mendorong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program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sector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mereka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dalam </a:t>
            </a:r>
            <a:r>
              <a:rPr sz="1800" spc="-38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perencanaan</a:t>
            </a:r>
            <a:r>
              <a:rPr sz="1800" spc="-3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pembanguna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desa</a:t>
            </a:r>
            <a:endParaRPr sz="1800">
              <a:latin typeface="Cambria"/>
              <a:cs typeface="Cambria"/>
            </a:endParaRPr>
          </a:p>
          <a:p>
            <a:pPr marL="684530" marR="5080" lvl="1" indent="-311150">
              <a:lnSpc>
                <a:spcPct val="100000"/>
              </a:lnSpc>
              <a:spcBef>
                <a:spcPts val="434"/>
              </a:spcBef>
              <a:buChar char="•"/>
              <a:tabLst>
                <a:tab pos="684530" algn="l"/>
                <a:tab pos="685165" algn="l"/>
              </a:tabLst>
            </a:pPr>
            <a:r>
              <a:rPr sz="1800" spc="-5" dirty="0">
                <a:latin typeface="Cambria"/>
                <a:cs typeface="Cambria"/>
              </a:rPr>
              <a:t>Bagi</a:t>
            </a:r>
            <a:r>
              <a:rPr sz="1800" spc="23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Kabupaten,</a:t>
            </a:r>
            <a:r>
              <a:rPr sz="1800" spc="229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PTPD</a:t>
            </a:r>
            <a:r>
              <a:rPr sz="1800" spc="2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membantu</a:t>
            </a:r>
            <a:r>
              <a:rPr sz="1800" spc="229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mengawal</a:t>
            </a:r>
            <a:r>
              <a:rPr sz="1800" spc="23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proses</a:t>
            </a:r>
            <a:r>
              <a:rPr sz="1800" spc="22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administrasi</a:t>
            </a:r>
            <a:r>
              <a:rPr sz="1800" spc="2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dari</a:t>
            </a:r>
            <a:r>
              <a:rPr sz="1800" spc="2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desa,</a:t>
            </a:r>
            <a:r>
              <a:rPr sz="1800" spc="229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yang</a:t>
            </a:r>
            <a:r>
              <a:rPr sz="1800" spc="229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tidak</a:t>
            </a:r>
            <a:r>
              <a:rPr sz="1800" spc="235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banyak </a:t>
            </a:r>
            <a:r>
              <a:rPr sz="1800" spc="-38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berimplikasi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pendanaan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0" y="274320"/>
            <a:ext cx="928116" cy="11353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7344" y="305511"/>
            <a:ext cx="728535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Pandangan</a:t>
            </a:r>
            <a:r>
              <a:rPr sz="2800" spc="-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Desa,</a:t>
            </a:r>
            <a:r>
              <a:rPr sz="2800" spc="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Kecamatan</a:t>
            </a:r>
            <a:r>
              <a:rPr sz="2800" spc="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dan</a:t>
            </a:r>
            <a:r>
              <a:rPr sz="2800" spc="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Kabupaten </a:t>
            </a:r>
            <a:r>
              <a:rPr sz="2800" spc="-6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terhadap</a:t>
            </a:r>
            <a:r>
              <a:rPr sz="2800" spc="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mbria"/>
                <a:cs typeface="Cambria"/>
              </a:rPr>
              <a:t>Model</a:t>
            </a:r>
            <a:r>
              <a:rPr sz="2800" spc="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P-PTPD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3250" y="1629866"/>
            <a:ext cx="10132695" cy="39833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355600" algn="l"/>
              </a:tabLst>
            </a:pPr>
            <a:r>
              <a:rPr sz="2400" b="1" spc="-5" dirty="0">
                <a:latin typeface="Cambria"/>
                <a:cs typeface="Cambria"/>
              </a:rPr>
              <a:t>Desa,</a:t>
            </a:r>
            <a:r>
              <a:rPr sz="2400" b="1" spc="28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PTPD</a:t>
            </a:r>
            <a:r>
              <a:rPr sz="2400" spc="28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belum</a:t>
            </a:r>
            <a:r>
              <a:rPr sz="2400" spc="27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bisa</a:t>
            </a:r>
            <a:r>
              <a:rPr sz="2400" spc="29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memenuhi</a:t>
            </a:r>
            <a:r>
              <a:rPr sz="2400" spc="29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semua</a:t>
            </a:r>
            <a:r>
              <a:rPr sz="2400" spc="28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kebutuhan</a:t>
            </a:r>
            <a:r>
              <a:rPr sz="2400" spc="29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desa</a:t>
            </a:r>
            <a:r>
              <a:rPr sz="2400" spc="295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yang</a:t>
            </a:r>
            <a:r>
              <a:rPr sz="2400" spc="300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beragam</a:t>
            </a:r>
            <a:endParaRPr sz="2400">
              <a:latin typeface="Cambria"/>
              <a:cs typeface="Cambria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mbria"/>
                <a:cs typeface="Cambria"/>
              </a:rPr>
              <a:t>sesuai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dengan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kemajuan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tiap-tiap</a:t>
            </a:r>
            <a:r>
              <a:rPr sz="2400" spc="-2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desa</a:t>
            </a:r>
            <a:endParaRPr sz="2400">
              <a:latin typeface="Cambria"/>
              <a:cs typeface="Cambria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175"/>
              </a:spcBef>
              <a:buAutoNum type="alphaLcPeriod" startAt="2"/>
              <a:tabLst>
                <a:tab pos="355600" algn="l"/>
              </a:tabLst>
            </a:pPr>
            <a:r>
              <a:rPr sz="2400" b="1" spc="-5" dirty="0">
                <a:latin typeface="Cambria"/>
                <a:cs typeface="Cambria"/>
              </a:rPr>
              <a:t>Kecamatan,</a:t>
            </a:r>
            <a:r>
              <a:rPr sz="2400" b="1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PTPD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meningkatkan</a:t>
            </a:r>
            <a:r>
              <a:rPr sz="2400" spc="-5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marwah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dan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peran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kecamatan,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20" dirty="0">
                <a:latin typeface="Cambria"/>
                <a:cs typeface="Cambria"/>
              </a:rPr>
              <a:t>yang </a:t>
            </a:r>
            <a:r>
              <a:rPr sz="2400" spc="-1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sebelumnya</a:t>
            </a:r>
            <a:r>
              <a:rPr sz="2400" spc="-5" dirty="0">
                <a:latin typeface="Cambria"/>
                <a:cs typeface="Cambria"/>
              </a:rPr>
              <a:t> posisi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kecamatan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“belum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dianggap”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oleh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desa.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PTPD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juga </a:t>
            </a:r>
            <a:r>
              <a:rPr sz="2400" spc="-5" dirty="0">
                <a:latin typeface="Cambria"/>
                <a:cs typeface="Cambria"/>
              </a:rPr>
              <a:t> berfungsi </a:t>
            </a:r>
            <a:r>
              <a:rPr sz="2400" spc="-15" dirty="0">
                <a:latin typeface="Cambria"/>
                <a:cs typeface="Cambria"/>
              </a:rPr>
              <a:t>mengawasi </a:t>
            </a:r>
            <a:r>
              <a:rPr sz="2400" spc="-5" dirty="0">
                <a:latin typeface="Cambria"/>
                <a:cs typeface="Cambria"/>
              </a:rPr>
              <a:t>pengelolaan </a:t>
            </a:r>
            <a:r>
              <a:rPr sz="2400" dirty="0">
                <a:latin typeface="Cambria"/>
                <a:cs typeface="Cambria"/>
              </a:rPr>
              <a:t>dana desa </a:t>
            </a:r>
            <a:r>
              <a:rPr sz="2400" spc="-5" dirty="0">
                <a:latin typeface="Cambria"/>
                <a:cs typeface="Cambria"/>
              </a:rPr>
              <a:t>untuk menghindari kesalahan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dalam </a:t>
            </a:r>
            <a:r>
              <a:rPr sz="2400" spc="-5" dirty="0">
                <a:latin typeface="Cambria"/>
                <a:cs typeface="Cambria"/>
              </a:rPr>
              <a:t>pengelolaan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Keuangan</a:t>
            </a:r>
            <a:r>
              <a:rPr sz="2400" spc="-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Desa</a:t>
            </a:r>
            <a:endParaRPr sz="2400">
              <a:latin typeface="Cambria"/>
              <a:cs typeface="Cambria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180"/>
              </a:spcBef>
              <a:buAutoNum type="alphaLcPeriod" startAt="2"/>
              <a:tabLst>
                <a:tab pos="355600" algn="l"/>
              </a:tabLst>
            </a:pPr>
            <a:r>
              <a:rPr sz="2400" b="1" spc="-5" dirty="0">
                <a:latin typeface="Cambria"/>
                <a:cs typeface="Cambria"/>
              </a:rPr>
              <a:t>Kabupaten, </a:t>
            </a:r>
            <a:r>
              <a:rPr sz="2400" spc="5" dirty="0">
                <a:latin typeface="Cambria"/>
                <a:cs typeface="Cambria"/>
              </a:rPr>
              <a:t>PTPD </a:t>
            </a:r>
            <a:r>
              <a:rPr sz="2400" spc="-5" dirty="0">
                <a:latin typeface="Cambria"/>
                <a:cs typeface="Cambria"/>
              </a:rPr>
              <a:t>membantu </a:t>
            </a:r>
            <a:r>
              <a:rPr sz="2400" dirty="0">
                <a:latin typeface="Cambria"/>
                <a:cs typeface="Cambria"/>
              </a:rPr>
              <a:t>memperpendek </a:t>
            </a:r>
            <a:r>
              <a:rPr sz="2400" spc="-10" dirty="0">
                <a:latin typeface="Cambria"/>
                <a:cs typeface="Cambria"/>
              </a:rPr>
              <a:t>jarak jangkau </a:t>
            </a:r>
            <a:r>
              <a:rPr sz="2400" spc="-5" dirty="0">
                <a:latin typeface="Cambria"/>
                <a:cs typeface="Cambria"/>
              </a:rPr>
              <a:t>pembinaan, 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terutama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untuk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kabupaten</a:t>
            </a:r>
            <a:r>
              <a:rPr sz="2400" spc="-5" dirty="0">
                <a:latin typeface="Cambria"/>
                <a:cs typeface="Cambria"/>
              </a:rPr>
              <a:t> </a:t>
            </a:r>
            <a:r>
              <a:rPr sz="2400" spc="-20" dirty="0">
                <a:latin typeface="Cambria"/>
                <a:cs typeface="Cambria"/>
              </a:rPr>
              <a:t>yang</a:t>
            </a:r>
            <a:r>
              <a:rPr sz="2400" spc="-1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jumlah</a:t>
            </a:r>
            <a:r>
              <a:rPr sz="2400" spc="-5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desanya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spc="-20" dirty="0">
                <a:latin typeface="Cambria"/>
                <a:cs typeface="Cambria"/>
              </a:rPr>
              <a:t>banyak</a:t>
            </a:r>
            <a:r>
              <a:rPr sz="2400" spc="-1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dan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25" dirty="0">
                <a:latin typeface="Cambria"/>
                <a:cs typeface="Cambria"/>
              </a:rPr>
              <a:t>jaraknya </a:t>
            </a:r>
            <a:r>
              <a:rPr sz="2400" spc="-2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berjauhan,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namun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belum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semuanya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berjalan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dengan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baik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karena </a:t>
            </a:r>
            <a:r>
              <a:rPr sz="2400" spc="-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keterbatasan</a:t>
            </a:r>
            <a:r>
              <a:rPr sz="2400" spc="-2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kapasitas</a:t>
            </a:r>
            <a:r>
              <a:rPr sz="2400" spc="1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PTPD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9728" y="4439410"/>
            <a:ext cx="4454652" cy="23332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981200" y="1753454"/>
            <a:ext cx="8229600" cy="3961765"/>
            <a:chOff x="1981200" y="1753454"/>
            <a:chExt cx="8229600" cy="396176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5570" y="1753454"/>
              <a:ext cx="3235691" cy="9408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1200" y="2438400"/>
              <a:ext cx="8229600" cy="3276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1962</Words>
  <Application>Microsoft Office PowerPoint</Application>
  <PresentationFormat>Widescreen</PresentationFormat>
  <Paragraphs>290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Arial Black</vt:lpstr>
      <vt:lpstr>Arial MT</vt:lpstr>
      <vt:lpstr>Calibri</vt:lpstr>
      <vt:lpstr>Cambria</vt:lpstr>
      <vt:lpstr>Segoe UI Light</vt:lpstr>
      <vt:lpstr>Tahoma</vt:lpstr>
      <vt:lpstr>Times New Roman</vt:lpstr>
      <vt:lpstr>Trebuchet MS</vt:lpstr>
      <vt:lpstr>Wingdings</vt:lpstr>
      <vt:lpstr>Office Theme</vt:lpstr>
      <vt:lpstr>PowerPoint Presentation</vt:lpstr>
      <vt:lpstr>TUJUAN PEMBELAJARAN</vt:lpstr>
      <vt:lpstr>OUTLINE PRESENTASI</vt:lpstr>
      <vt:lpstr>PowerPoint Presentation</vt:lpstr>
      <vt:lpstr>PEMBINAAN DAN PENGAWASAN  PENYELENGGARAAN PEMERINTAHAN DESA</vt:lpstr>
      <vt:lpstr>PowerPoint Presentation</vt:lpstr>
      <vt:lpstr>KEWENANGAN DESA</vt:lpstr>
      <vt:lpstr>PowerPoint Presentation</vt:lpstr>
      <vt:lpstr>PERENCANAAN  PEMBANGUNAN DESA</vt:lpstr>
      <vt:lpstr>PowerPoint Presentation</vt:lpstr>
      <vt:lpstr>BINWAS DESA OLEH CAMAT</vt:lpstr>
      <vt:lpstr>PowerPoint Presentation</vt:lpstr>
      <vt:lpstr>Pengertian Pengembangan Kapasitas</vt:lpstr>
      <vt:lpstr>Konsepsi Pengembangan Kapasitas</vt:lpstr>
      <vt:lpstr>4 Pilar 15 Strategi</vt:lpstr>
      <vt:lpstr>sebagai</vt:lpstr>
      <vt:lpstr>Konsep Dasar PKAD Terpadu</vt:lpstr>
      <vt:lpstr>Stakeholder PKAD Terpadu</vt:lpstr>
      <vt:lpstr>Pembina Teknis Pemerintahan Desa (PTPD)</vt:lpstr>
      <vt:lpstr>Aparatur Kecamatan sebagai PTPD</vt:lpstr>
      <vt:lpstr>Tugas PTPD (Sesuai PP 43/2014)</vt:lpstr>
      <vt:lpstr>Pola Perubahan Peran Kecamatan Dengan  Adanya PTPD</vt:lpstr>
      <vt:lpstr>Faktor2 yang memengaruhi Implementasi P-PTPD</vt:lpstr>
      <vt:lpstr>Pandangan Desa, Kecamatan dan Kabupaten  terhadap Model P-PTPD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Nugroho Ade</dc:creator>
  <cp:lastModifiedBy>bpsdm prima</cp:lastModifiedBy>
  <cp:revision>2</cp:revision>
  <cp:lastPrinted>2024-03-13T04:36:14Z</cp:lastPrinted>
  <dcterms:created xsi:type="dcterms:W3CDTF">2024-03-13T04:24:10Z</dcterms:created>
  <dcterms:modified xsi:type="dcterms:W3CDTF">2024-03-13T08:07:39Z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2024-02-29T00:00:00Z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2024-03-13T00:00:00Z</vt:filetime>
  </property>
</Properties>
</file>